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Arial Narrow"/>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9Z7lz3+5adPetRIP1fSlAN6Ii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rialNarrow-bold.fntdata"/><Relationship Id="rId23" Type="http://schemas.openxmlformats.org/officeDocument/2006/relationships/font" Target="fonts/ArialNarrow-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alNarrow-boldItalic.fntdata"/><Relationship Id="rId25" Type="http://schemas.openxmlformats.org/officeDocument/2006/relationships/font" Target="fonts/ArialNarrow-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d48ce5532_1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2d48ce5532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d48ce5532_1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32d48ce5532_1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d48ce5532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2d48ce5532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d48ce5532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2d48ce5532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d48ce5532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32d48ce5532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d48ce5532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32d48ce5532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d48ce5532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2d48ce5532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d48ce5532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2d48ce5532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d48ce5532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2d48ce5532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d48ce5532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2d48ce5532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d48ce5532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2d48ce5532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d48ce5532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2d48ce5532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hyperlink" Target="https://one.dtcc.com/our-company/our-brand-and-corporate-strategy/our-brand/brand-resource-center/Pages/default.aspx"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2"/>
        </a:solidFill>
      </p:bgPr>
    </p:bg>
    <p:spTree>
      <p:nvGrpSpPr>
        <p:cNvPr id="14" name="Shape 14"/>
        <p:cNvGrpSpPr/>
        <p:nvPr/>
      </p:nvGrpSpPr>
      <p:grpSpPr>
        <a:xfrm>
          <a:off x="0" y="0"/>
          <a:ext cx="0" cy="0"/>
          <a:chOff x="0" y="0"/>
          <a:chExt cx="0" cy="0"/>
        </a:xfrm>
      </p:grpSpPr>
      <p:sp>
        <p:nvSpPr>
          <p:cNvPr id="15" name="Google Shape;15;p13"/>
          <p:cNvSpPr txBox="1"/>
          <p:nvPr>
            <p:ph type="ctrTitle"/>
          </p:nvPr>
        </p:nvSpPr>
        <p:spPr>
          <a:xfrm>
            <a:off x="565553" y="2491018"/>
            <a:ext cx="6657497" cy="175564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Times New Roman"/>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13"/>
          <p:cNvCxnSpPr/>
          <p:nvPr/>
        </p:nvCxnSpPr>
        <p:spPr>
          <a:xfrm>
            <a:off x="597564" y="4389507"/>
            <a:ext cx="7157115" cy="0"/>
          </a:xfrm>
          <a:prstGeom prst="straightConnector1">
            <a:avLst/>
          </a:prstGeom>
          <a:noFill/>
          <a:ln cap="flat" cmpd="sng" w="63500">
            <a:solidFill>
              <a:schemeClr val="accent5"/>
            </a:solidFill>
            <a:prstDash val="solid"/>
            <a:miter lim="800000"/>
            <a:headEnd len="sm" w="sm" type="none"/>
            <a:tailEnd len="sm" w="sm" type="none"/>
          </a:ln>
        </p:spPr>
      </p:cxnSp>
      <p:sp>
        <p:nvSpPr>
          <p:cNvPr id="17" name="Google Shape;17;p13"/>
          <p:cNvSpPr txBox="1"/>
          <p:nvPr>
            <p:ph idx="1" type="subTitle"/>
          </p:nvPr>
        </p:nvSpPr>
        <p:spPr>
          <a:xfrm>
            <a:off x="510476" y="4666464"/>
            <a:ext cx="6625486" cy="462748"/>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SzPts val="1800"/>
              <a:buNone/>
              <a:defRPr b="1" i="0" sz="1800" cap="none">
                <a:latin typeface="Arial Narrow"/>
                <a:ea typeface="Arial Narrow"/>
                <a:cs typeface="Arial Narrow"/>
                <a:sym typeface="Arial Narrow"/>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Image Right">
  <p:cSld name="Content + Image Right">
    <p:spTree>
      <p:nvGrpSpPr>
        <p:cNvPr id="69" name="Shape 69"/>
        <p:cNvGrpSpPr/>
        <p:nvPr/>
      </p:nvGrpSpPr>
      <p:grpSpPr>
        <a:xfrm>
          <a:off x="0" y="0"/>
          <a:ext cx="0" cy="0"/>
          <a:chOff x="0" y="0"/>
          <a:chExt cx="0" cy="0"/>
        </a:xfrm>
      </p:grpSpPr>
      <p:sp>
        <p:nvSpPr>
          <p:cNvPr id="70" name="Google Shape;70;p22"/>
          <p:cNvSpPr/>
          <p:nvPr/>
        </p:nvSpPr>
        <p:spPr>
          <a:xfrm rot="-5400000">
            <a:off x="10333712" y="4988560"/>
            <a:ext cx="1869437" cy="1869437"/>
          </a:xfrm>
          <a:prstGeom prst="rtTriangl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22"/>
          <p:cNvSpPr/>
          <p:nvPr/>
        </p:nvSpPr>
        <p:spPr>
          <a:xfrm rot="10800000">
            <a:off x="10050379" y="3"/>
            <a:ext cx="2141620" cy="214162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2" name="Google Shape;72;p22"/>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73" name="Google Shape;73;p22"/>
          <p:cNvSpPr txBox="1"/>
          <p:nvPr>
            <p:ph idx="1" type="body"/>
          </p:nvPr>
        </p:nvSpPr>
        <p:spPr>
          <a:xfrm>
            <a:off x="696594" y="1598577"/>
            <a:ext cx="5181600"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304800" lvl="4" marL="2286000" algn="l">
              <a:lnSpc>
                <a:spcPct val="100000"/>
              </a:lnSpc>
              <a:spcBef>
                <a:spcPts val="500"/>
              </a:spcBef>
              <a:spcAft>
                <a:spcPts val="0"/>
              </a:spcAft>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4" name="Google Shape;74;p22"/>
          <p:cNvPicPr preferRelativeResize="0"/>
          <p:nvPr/>
        </p:nvPicPr>
        <p:blipFill rotWithShape="1">
          <a:blip r:embed="rId2">
            <a:alphaModFix/>
          </a:blip>
          <a:srcRect b="256" l="65775" r="-10046" t="-256"/>
          <a:stretch/>
        </p:blipFill>
        <p:spPr>
          <a:xfrm>
            <a:off x="0" y="5312664"/>
            <a:ext cx="731520" cy="1573040"/>
          </a:xfrm>
          <a:prstGeom prst="rect">
            <a:avLst/>
          </a:prstGeom>
          <a:noFill/>
          <a:ln>
            <a:noFill/>
          </a:ln>
        </p:spPr>
      </p:pic>
      <p:sp>
        <p:nvSpPr>
          <p:cNvPr id="75" name="Google Shape;75;p22"/>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76" name="Google Shape;76;p22"/>
          <p:cNvSpPr/>
          <p:nvPr>
            <p:ph idx="2" type="pic"/>
          </p:nvPr>
        </p:nvSpPr>
        <p:spPr>
          <a:xfrm>
            <a:off x="6571785" y="1264568"/>
            <a:ext cx="4418977" cy="4513653"/>
          </a:xfrm>
          <a:prstGeom prst="rect">
            <a:avLst/>
          </a:prstGeom>
          <a:noFill/>
          <a:ln>
            <a:noFill/>
          </a:ln>
        </p:spPr>
      </p:sp>
      <p:pic>
        <p:nvPicPr>
          <p:cNvPr id="77" name="Google Shape;77;p22"/>
          <p:cNvPicPr preferRelativeResize="0"/>
          <p:nvPr/>
        </p:nvPicPr>
        <p:blipFill rotWithShape="1">
          <a:blip r:embed="rId3">
            <a:alphaModFix/>
          </a:blip>
          <a:srcRect b="0" l="53809" r="-3603" t="0"/>
          <a:stretch/>
        </p:blipFill>
        <p:spPr>
          <a:xfrm>
            <a:off x="-1" y="951513"/>
            <a:ext cx="1335537" cy="1443208"/>
          </a:xfrm>
          <a:prstGeom prst="rect">
            <a:avLst/>
          </a:prstGeom>
          <a:noFill/>
          <a:ln>
            <a:noFill/>
          </a:ln>
        </p:spPr>
      </p:pic>
      <p:sp>
        <p:nvSpPr>
          <p:cNvPr id="78" name="Google Shape;78;p22"/>
          <p:cNvSpPr txBox="1"/>
          <p:nvPr>
            <p:ph type="ctrTitle"/>
          </p:nvPr>
        </p:nvSpPr>
        <p:spPr>
          <a:xfrm>
            <a:off x="474388" y="211382"/>
            <a:ext cx="10879412"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Image Left">
  <p:cSld name="Content + Image Left">
    <p:spTree>
      <p:nvGrpSpPr>
        <p:cNvPr id="80" name="Shape 80"/>
        <p:cNvGrpSpPr/>
        <p:nvPr/>
      </p:nvGrpSpPr>
      <p:grpSpPr>
        <a:xfrm>
          <a:off x="0" y="0"/>
          <a:ext cx="0" cy="0"/>
          <a:chOff x="0" y="0"/>
          <a:chExt cx="0" cy="0"/>
        </a:xfrm>
      </p:grpSpPr>
      <p:sp>
        <p:nvSpPr>
          <p:cNvPr id="81" name="Google Shape;81;p23"/>
          <p:cNvSpPr/>
          <p:nvPr/>
        </p:nvSpPr>
        <p:spPr>
          <a:xfrm rot="-5400000">
            <a:off x="10333712" y="4988560"/>
            <a:ext cx="1869437" cy="1869437"/>
          </a:xfrm>
          <a:prstGeom prst="rtTriangl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23"/>
          <p:cNvSpPr/>
          <p:nvPr>
            <p:ph idx="2" type="pic"/>
          </p:nvPr>
        </p:nvSpPr>
        <p:spPr>
          <a:xfrm>
            <a:off x="689288" y="1244410"/>
            <a:ext cx="4418977" cy="4513653"/>
          </a:xfrm>
          <a:prstGeom prst="rect">
            <a:avLst/>
          </a:prstGeom>
          <a:noFill/>
          <a:ln>
            <a:noFill/>
          </a:ln>
        </p:spPr>
      </p:sp>
      <p:sp>
        <p:nvSpPr>
          <p:cNvPr id="83" name="Google Shape;83;p23"/>
          <p:cNvSpPr/>
          <p:nvPr/>
        </p:nvSpPr>
        <p:spPr>
          <a:xfrm rot="10800000">
            <a:off x="10050379" y="3"/>
            <a:ext cx="2141620" cy="2141620"/>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4" name="Google Shape;84;p23"/>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85" name="Google Shape;85;p23"/>
          <p:cNvSpPr txBox="1"/>
          <p:nvPr>
            <p:ph idx="1" type="body"/>
          </p:nvPr>
        </p:nvSpPr>
        <p:spPr>
          <a:xfrm>
            <a:off x="5507667" y="1244411"/>
            <a:ext cx="5966381" cy="451365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6" name="Google Shape;86;p23"/>
          <p:cNvPicPr preferRelativeResize="0"/>
          <p:nvPr/>
        </p:nvPicPr>
        <p:blipFill rotWithShape="1">
          <a:blip r:embed="rId2">
            <a:alphaModFix/>
          </a:blip>
          <a:srcRect b="256" l="65775" r="-10046" t="-256"/>
          <a:stretch/>
        </p:blipFill>
        <p:spPr>
          <a:xfrm>
            <a:off x="0" y="5312664"/>
            <a:ext cx="731520" cy="1573040"/>
          </a:xfrm>
          <a:prstGeom prst="rect">
            <a:avLst/>
          </a:prstGeom>
          <a:noFill/>
          <a:ln>
            <a:noFill/>
          </a:ln>
        </p:spPr>
      </p:pic>
      <p:sp>
        <p:nvSpPr>
          <p:cNvPr id="87" name="Google Shape;87;p23"/>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88" name="Google Shape;88;p23"/>
          <p:cNvSpPr txBox="1"/>
          <p:nvPr>
            <p:ph type="ctrTitle"/>
          </p:nvPr>
        </p:nvSpPr>
        <p:spPr>
          <a:xfrm>
            <a:off x="474388" y="211382"/>
            <a:ext cx="10879412"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Closing Slide">
  <p:cSld name="2_Blank Closing Slide">
    <p:spTree>
      <p:nvGrpSpPr>
        <p:cNvPr id="90" name="Shape 90"/>
        <p:cNvGrpSpPr/>
        <p:nvPr/>
      </p:nvGrpSpPr>
      <p:grpSpPr>
        <a:xfrm>
          <a:off x="0" y="0"/>
          <a:ext cx="0" cy="0"/>
          <a:chOff x="0" y="0"/>
          <a:chExt cx="0" cy="0"/>
        </a:xfrm>
      </p:grpSpPr>
      <p:sp>
        <p:nvSpPr>
          <p:cNvPr id="91" name="Google Shape;91;p24"/>
          <p:cNvSpPr/>
          <p:nvPr/>
        </p:nvSpPr>
        <p:spPr>
          <a:xfrm rot="-5400000">
            <a:off x="10322563" y="4988560"/>
            <a:ext cx="1869437" cy="1869437"/>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2" name="Google Shape;92;p24"/>
          <p:cNvPicPr preferRelativeResize="0"/>
          <p:nvPr/>
        </p:nvPicPr>
        <p:blipFill rotWithShape="1">
          <a:blip r:embed="rId2">
            <a:alphaModFix/>
          </a:blip>
          <a:srcRect b="17785" l="33686" r="-1203" t="-1025"/>
          <a:stretch/>
        </p:blipFill>
        <p:spPr>
          <a:xfrm>
            <a:off x="0" y="742057"/>
            <a:ext cx="9235440" cy="6126480"/>
          </a:xfrm>
          <a:prstGeom prst="rect">
            <a:avLst/>
          </a:prstGeom>
          <a:noFill/>
          <a:ln>
            <a:noFill/>
          </a:ln>
        </p:spPr>
      </p:pic>
      <p:pic>
        <p:nvPicPr>
          <p:cNvPr id="93" name="Google Shape;93;p24"/>
          <p:cNvPicPr preferRelativeResize="0"/>
          <p:nvPr/>
        </p:nvPicPr>
        <p:blipFill rotWithShape="1">
          <a:blip r:embed="rId3">
            <a:alphaModFix/>
          </a:blip>
          <a:srcRect b="0" l="0" r="24888" t="0"/>
          <a:stretch/>
        </p:blipFill>
        <p:spPr>
          <a:xfrm>
            <a:off x="8927138" y="1835997"/>
            <a:ext cx="3264862" cy="4138004"/>
          </a:xfrm>
          <a:prstGeom prst="rect">
            <a:avLst/>
          </a:prstGeom>
          <a:noFill/>
          <a:ln>
            <a:noFill/>
          </a:ln>
        </p:spPr>
      </p:pic>
      <p:pic>
        <p:nvPicPr>
          <p:cNvPr id="94" name="Google Shape;94;p24"/>
          <p:cNvPicPr preferRelativeResize="0"/>
          <p:nvPr/>
        </p:nvPicPr>
        <p:blipFill rotWithShape="1">
          <a:blip r:embed="rId4">
            <a:alphaModFix/>
          </a:blip>
          <a:srcRect b="0" l="0" r="0" t="20250"/>
          <a:stretch/>
        </p:blipFill>
        <p:spPr>
          <a:xfrm>
            <a:off x="4237065" y="-10537"/>
            <a:ext cx="2932733" cy="2226562"/>
          </a:xfrm>
          <a:prstGeom prst="rect">
            <a:avLst/>
          </a:prstGeom>
          <a:noFill/>
          <a:ln>
            <a:noFill/>
          </a:ln>
        </p:spPr>
      </p:pic>
      <p:sp>
        <p:nvSpPr>
          <p:cNvPr id="95" name="Google Shape;95;p24"/>
          <p:cNvSpPr txBox="1"/>
          <p:nvPr>
            <p:ph idx="1" type="body"/>
          </p:nvPr>
        </p:nvSpPr>
        <p:spPr>
          <a:xfrm>
            <a:off x="777832" y="2980890"/>
            <a:ext cx="5491162" cy="14675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SzPts val="4400"/>
              <a:buNone/>
              <a:defRPr b="1" sz="4400">
                <a:latin typeface="Times New Roman"/>
                <a:ea typeface="Times New Roman"/>
                <a:cs typeface="Times New Roman"/>
                <a:sym typeface="Times New Roman"/>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96" name="Shape 96"/>
        <p:cNvGrpSpPr/>
        <p:nvPr/>
      </p:nvGrpSpPr>
      <p:grpSpPr>
        <a:xfrm>
          <a:off x="0" y="0"/>
          <a:ext cx="0" cy="0"/>
          <a:chOff x="0" y="0"/>
          <a:chExt cx="0" cy="0"/>
        </a:xfrm>
      </p:grpSpPr>
      <p:sp>
        <p:nvSpPr>
          <p:cNvPr id="97" name="Google Shape;97;p25"/>
          <p:cNvSpPr/>
          <p:nvPr/>
        </p:nvSpPr>
        <p:spPr>
          <a:xfrm>
            <a:off x="8566484" y="-1"/>
            <a:ext cx="3625516" cy="68516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25"/>
          <p:cNvSpPr/>
          <p:nvPr/>
        </p:nvSpPr>
        <p:spPr>
          <a:xfrm>
            <a:off x="0" y="0"/>
            <a:ext cx="9986211" cy="689019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 name="Google Shape;99;p25"/>
          <p:cNvPicPr preferRelativeResize="0"/>
          <p:nvPr/>
        </p:nvPicPr>
        <p:blipFill rotWithShape="1">
          <a:blip r:embed="rId2">
            <a:alphaModFix/>
          </a:blip>
          <a:srcRect b="4994" l="460" r="20891" t="5243"/>
          <a:stretch/>
        </p:blipFill>
        <p:spPr>
          <a:xfrm>
            <a:off x="5791201" y="0"/>
            <a:ext cx="6400800" cy="6890193"/>
          </a:xfrm>
          <a:prstGeom prst="rect">
            <a:avLst/>
          </a:prstGeom>
          <a:noFill/>
          <a:ln>
            <a:noFill/>
          </a:ln>
        </p:spPr>
      </p:pic>
      <p:sp>
        <p:nvSpPr>
          <p:cNvPr id="100" name="Google Shape;100;p25"/>
          <p:cNvSpPr/>
          <p:nvPr/>
        </p:nvSpPr>
        <p:spPr>
          <a:xfrm rot="-8100000">
            <a:off x="-2105769" y="1338963"/>
            <a:ext cx="4180073" cy="4180073"/>
          </a:xfrm>
          <a:prstGeom prst="rtTriangl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1" name="Google Shape;101;p25"/>
          <p:cNvPicPr preferRelativeResize="0"/>
          <p:nvPr/>
        </p:nvPicPr>
        <p:blipFill rotWithShape="1">
          <a:blip r:embed="rId3">
            <a:alphaModFix/>
          </a:blip>
          <a:srcRect b="-100" l="0" r="0" t="50299"/>
          <a:stretch/>
        </p:blipFill>
        <p:spPr>
          <a:xfrm>
            <a:off x="5911517" y="0"/>
            <a:ext cx="5223099" cy="2476442"/>
          </a:xfrm>
          <a:prstGeom prst="rect">
            <a:avLst/>
          </a:prstGeom>
          <a:noFill/>
          <a:ln>
            <a:noFill/>
          </a:ln>
        </p:spPr>
      </p:pic>
      <p:pic>
        <p:nvPicPr>
          <p:cNvPr id="102" name="Google Shape;102;p25"/>
          <p:cNvPicPr preferRelativeResize="0"/>
          <p:nvPr/>
        </p:nvPicPr>
        <p:blipFill rotWithShape="1">
          <a:blip r:embed="rId4">
            <a:alphaModFix/>
          </a:blip>
          <a:srcRect b="0" l="0" r="0" t="0"/>
          <a:stretch/>
        </p:blipFill>
        <p:spPr>
          <a:xfrm>
            <a:off x="2730708" y="2670745"/>
            <a:ext cx="6120986" cy="1516510"/>
          </a:xfrm>
          <a:prstGeom prst="rect">
            <a:avLst/>
          </a:prstGeom>
          <a:noFill/>
          <a:ln>
            <a:noFill/>
          </a:ln>
        </p:spPr>
      </p:pic>
      <p:pic>
        <p:nvPicPr>
          <p:cNvPr id="103" name="Google Shape;103;p25"/>
          <p:cNvPicPr preferRelativeResize="0"/>
          <p:nvPr/>
        </p:nvPicPr>
        <p:blipFill rotWithShape="1">
          <a:blip r:embed="rId5">
            <a:alphaModFix/>
          </a:blip>
          <a:srcRect b="0" l="0" r="0" t="0"/>
          <a:stretch/>
        </p:blipFill>
        <p:spPr>
          <a:xfrm>
            <a:off x="10990762" y="6370567"/>
            <a:ext cx="976590" cy="30105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olor Palette">
    <p:spTree>
      <p:nvGrpSpPr>
        <p:cNvPr id="104" name="Shape 104"/>
        <p:cNvGrpSpPr/>
        <p:nvPr/>
      </p:nvGrpSpPr>
      <p:grpSpPr>
        <a:xfrm>
          <a:off x="0" y="0"/>
          <a:ext cx="0" cy="0"/>
          <a:chOff x="0" y="0"/>
          <a:chExt cx="0" cy="0"/>
        </a:xfrm>
      </p:grpSpPr>
      <p:cxnSp>
        <p:nvCxnSpPr>
          <p:cNvPr id="105" name="Google Shape;105;p26"/>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106" name="Google Shape;106;p26"/>
          <p:cNvPicPr preferRelativeResize="0"/>
          <p:nvPr/>
        </p:nvPicPr>
        <p:blipFill rotWithShape="1">
          <a:blip r:embed="rId2">
            <a:alphaModFix/>
          </a:blip>
          <a:srcRect b="0" l="0" r="0" t="0"/>
          <a:stretch/>
        </p:blipFill>
        <p:spPr>
          <a:xfrm>
            <a:off x="10990762" y="6370567"/>
            <a:ext cx="976590" cy="301054"/>
          </a:xfrm>
          <a:prstGeom prst="rect">
            <a:avLst/>
          </a:prstGeom>
          <a:noFill/>
          <a:ln>
            <a:noFill/>
          </a:ln>
        </p:spPr>
      </p:pic>
      <p:sp>
        <p:nvSpPr>
          <p:cNvPr id="107" name="Google Shape;107;p26"/>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108" name="Google Shape;108;p26"/>
          <p:cNvSpPr txBox="1"/>
          <p:nvPr/>
        </p:nvSpPr>
        <p:spPr>
          <a:xfrm>
            <a:off x="474387" y="277884"/>
            <a:ext cx="30811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cap="none">
                <a:solidFill>
                  <a:schemeClr val="dk1"/>
                </a:solidFill>
                <a:latin typeface="Arial Narrow"/>
                <a:ea typeface="Arial Narrow"/>
                <a:cs typeface="Arial Narrow"/>
                <a:sym typeface="Arial Narrow"/>
              </a:rPr>
              <a:t>COLOR PALETTE</a:t>
            </a:r>
            <a:endParaRPr/>
          </a:p>
        </p:txBody>
      </p:sp>
      <p:sp>
        <p:nvSpPr>
          <p:cNvPr id="109" name="Google Shape;109;p26"/>
          <p:cNvSpPr txBox="1"/>
          <p:nvPr/>
        </p:nvSpPr>
        <p:spPr>
          <a:xfrm>
            <a:off x="2287248" y="1542466"/>
            <a:ext cx="12682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Hunter Green</a:t>
            </a:r>
            <a:endParaRPr/>
          </a:p>
        </p:txBody>
      </p:sp>
      <p:sp>
        <p:nvSpPr>
          <p:cNvPr id="110" name="Google Shape;110;p26"/>
          <p:cNvSpPr txBox="1"/>
          <p:nvPr/>
        </p:nvSpPr>
        <p:spPr>
          <a:xfrm>
            <a:off x="3618838" y="1542465"/>
            <a:ext cx="7216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Cream</a:t>
            </a:r>
            <a:endParaRPr/>
          </a:p>
        </p:txBody>
      </p:sp>
      <p:sp>
        <p:nvSpPr>
          <p:cNvPr id="111" name="Google Shape;111;p26"/>
          <p:cNvSpPr txBox="1"/>
          <p:nvPr/>
        </p:nvSpPr>
        <p:spPr>
          <a:xfrm>
            <a:off x="1244551" y="1801007"/>
            <a:ext cx="954428"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a:solidFill>
                  <a:schemeClr val="dk1"/>
                </a:solidFill>
                <a:latin typeface="Arial Narrow"/>
                <a:ea typeface="Arial Narrow"/>
                <a:cs typeface="Arial Narrow"/>
                <a:sym typeface="Arial Narrow"/>
              </a:rPr>
              <a:t>PRIMARY</a:t>
            </a:r>
            <a:endParaRPr/>
          </a:p>
        </p:txBody>
      </p:sp>
      <p:sp>
        <p:nvSpPr>
          <p:cNvPr id="112" name="Google Shape;112;p26"/>
          <p:cNvSpPr txBox="1"/>
          <p:nvPr/>
        </p:nvSpPr>
        <p:spPr>
          <a:xfrm>
            <a:off x="943186" y="3056070"/>
            <a:ext cx="1255793"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a:solidFill>
                  <a:schemeClr val="dk1"/>
                </a:solidFill>
                <a:latin typeface="Arial Narrow"/>
                <a:ea typeface="Arial Narrow"/>
                <a:cs typeface="Arial Narrow"/>
                <a:sym typeface="Arial Narrow"/>
              </a:rPr>
              <a:t>SECONDARY</a:t>
            </a:r>
            <a:endParaRPr/>
          </a:p>
        </p:txBody>
      </p:sp>
      <p:sp>
        <p:nvSpPr>
          <p:cNvPr id="113" name="Google Shape;113;p26"/>
          <p:cNvSpPr txBox="1"/>
          <p:nvPr/>
        </p:nvSpPr>
        <p:spPr>
          <a:xfrm>
            <a:off x="1462879" y="4332084"/>
            <a:ext cx="736100"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a:solidFill>
                  <a:schemeClr val="dk1"/>
                </a:solidFill>
                <a:latin typeface="Arial Narrow"/>
                <a:ea typeface="Arial Narrow"/>
                <a:cs typeface="Arial Narrow"/>
                <a:sym typeface="Arial Narrow"/>
              </a:rPr>
              <a:t>TINTS*</a:t>
            </a:r>
            <a:endParaRPr/>
          </a:p>
        </p:txBody>
      </p:sp>
      <p:sp>
        <p:nvSpPr>
          <p:cNvPr id="114" name="Google Shape;114;p26"/>
          <p:cNvSpPr txBox="1"/>
          <p:nvPr/>
        </p:nvSpPr>
        <p:spPr>
          <a:xfrm>
            <a:off x="1246474" y="5614482"/>
            <a:ext cx="952505"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a:solidFill>
                  <a:schemeClr val="dk1"/>
                </a:solidFill>
                <a:latin typeface="Arial Narrow"/>
                <a:ea typeface="Arial Narrow"/>
                <a:cs typeface="Arial Narrow"/>
                <a:sym typeface="Arial Narrow"/>
              </a:rPr>
              <a:t>SHADES*</a:t>
            </a:r>
            <a:endParaRPr/>
          </a:p>
        </p:txBody>
      </p:sp>
      <p:sp>
        <p:nvSpPr>
          <p:cNvPr id="115" name="Google Shape;115;p26"/>
          <p:cNvSpPr txBox="1"/>
          <p:nvPr/>
        </p:nvSpPr>
        <p:spPr>
          <a:xfrm>
            <a:off x="2289397" y="2493713"/>
            <a:ext cx="7809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Orange</a:t>
            </a:r>
            <a:endParaRPr/>
          </a:p>
        </p:txBody>
      </p:sp>
      <p:sp>
        <p:nvSpPr>
          <p:cNvPr id="116" name="Google Shape;116;p26"/>
          <p:cNvSpPr txBox="1"/>
          <p:nvPr/>
        </p:nvSpPr>
        <p:spPr>
          <a:xfrm>
            <a:off x="3618838" y="2493713"/>
            <a:ext cx="5229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Mint</a:t>
            </a:r>
            <a:endParaRPr/>
          </a:p>
        </p:txBody>
      </p:sp>
      <p:sp>
        <p:nvSpPr>
          <p:cNvPr id="117" name="Google Shape;117;p26"/>
          <p:cNvSpPr txBox="1"/>
          <p:nvPr/>
        </p:nvSpPr>
        <p:spPr>
          <a:xfrm>
            <a:off x="2289397" y="3103971"/>
            <a:ext cx="5629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Gold</a:t>
            </a:r>
            <a:endParaRPr/>
          </a:p>
        </p:txBody>
      </p:sp>
      <p:sp>
        <p:nvSpPr>
          <p:cNvPr id="118" name="Google Shape;118;p26"/>
          <p:cNvSpPr txBox="1"/>
          <p:nvPr/>
        </p:nvSpPr>
        <p:spPr>
          <a:xfrm>
            <a:off x="3618838" y="3103971"/>
            <a:ext cx="11496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Dark Cream</a:t>
            </a:r>
            <a:endParaRPr/>
          </a:p>
        </p:txBody>
      </p:sp>
      <p:sp>
        <p:nvSpPr>
          <p:cNvPr id="119" name="Google Shape;119;p26"/>
          <p:cNvSpPr txBox="1"/>
          <p:nvPr/>
        </p:nvSpPr>
        <p:spPr>
          <a:xfrm>
            <a:off x="4908204" y="2485621"/>
            <a:ext cx="697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Yellow</a:t>
            </a:r>
            <a:endParaRPr/>
          </a:p>
        </p:txBody>
      </p:sp>
      <p:sp>
        <p:nvSpPr>
          <p:cNvPr id="120" name="Google Shape;120;p26"/>
          <p:cNvSpPr txBox="1"/>
          <p:nvPr/>
        </p:nvSpPr>
        <p:spPr>
          <a:xfrm>
            <a:off x="2282448" y="6409886"/>
            <a:ext cx="721502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accent3"/>
                </a:solidFill>
                <a:latin typeface="Arial"/>
                <a:ea typeface="Arial"/>
                <a:cs typeface="Arial"/>
                <a:sym typeface="Arial"/>
              </a:rPr>
              <a:t>*Tints and shades should only be used for data visualization</a:t>
            </a:r>
            <a:endParaRPr/>
          </a:p>
        </p:txBody>
      </p:sp>
      <p:sp>
        <p:nvSpPr>
          <p:cNvPr id="121" name="Google Shape;121;p26"/>
          <p:cNvSpPr txBox="1"/>
          <p:nvPr/>
        </p:nvSpPr>
        <p:spPr>
          <a:xfrm>
            <a:off x="474387" y="989402"/>
            <a:ext cx="112065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 the eyedrop function with this palette to pull colors for Shape Fill, Font, etc.</a:t>
            </a:r>
            <a:endParaRPr/>
          </a:p>
        </p:txBody>
      </p:sp>
      <p:sp>
        <p:nvSpPr>
          <p:cNvPr id="122" name="Google Shape;122;p26"/>
          <p:cNvSpPr txBox="1"/>
          <p:nvPr/>
        </p:nvSpPr>
        <p:spPr>
          <a:xfrm>
            <a:off x="8812100" y="333554"/>
            <a:ext cx="2666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D9117E"/>
                </a:solidFill>
                <a:latin typeface="Arial Narrow"/>
                <a:ea typeface="Arial Narrow"/>
                <a:cs typeface="Arial Narrow"/>
                <a:sym typeface="Arial Narrow"/>
              </a:rPr>
              <a:t>Delete this page before presenting</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lying The New Brand Instructions_1">
  <p:cSld name="Applying The New Brand Instructions_1">
    <p:spTree>
      <p:nvGrpSpPr>
        <p:cNvPr id="123" name="Shape 123"/>
        <p:cNvGrpSpPr/>
        <p:nvPr/>
      </p:nvGrpSpPr>
      <p:grpSpPr>
        <a:xfrm>
          <a:off x="0" y="0"/>
          <a:ext cx="0" cy="0"/>
          <a:chOff x="0" y="0"/>
          <a:chExt cx="0" cy="0"/>
        </a:xfrm>
      </p:grpSpPr>
      <p:cxnSp>
        <p:nvCxnSpPr>
          <p:cNvPr id="124" name="Google Shape;124;p27"/>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125" name="Google Shape;125;p27"/>
          <p:cNvPicPr preferRelativeResize="0"/>
          <p:nvPr/>
        </p:nvPicPr>
        <p:blipFill rotWithShape="1">
          <a:blip r:embed="rId2">
            <a:alphaModFix/>
          </a:blip>
          <a:srcRect b="0" l="0" r="0" t="0"/>
          <a:stretch/>
        </p:blipFill>
        <p:spPr>
          <a:xfrm>
            <a:off x="10990762" y="6370567"/>
            <a:ext cx="976590" cy="301054"/>
          </a:xfrm>
          <a:prstGeom prst="rect">
            <a:avLst/>
          </a:prstGeom>
          <a:noFill/>
          <a:ln>
            <a:noFill/>
          </a:ln>
        </p:spPr>
      </p:pic>
      <p:sp>
        <p:nvSpPr>
          <p:cNvPr id="126" name="Google Shape;126;p27"/>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127" name="Google Shape;127;p27"/>
          <p:cNvSpPr txBox="1"/>
          <p:nvPr/>
        </p:nvSpPr>
        <p:spPr>
          <a:xfrm>
            <a:off x="327189" y="3023101"/>
            <a:ext cx="6288100" cy="384607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3"/>
              </a:buClr>
              <a:buSzPts val="1400"/>
              <a:buFont typeface="NTR"/>
              <a:buNone/>
            </a:pPr>
            <a:r>
              <a:rPr lang="en-US" sz="1400" u="sng">
                <a:solidFill>
                  <a:schemeClr val="dk1"/>
                </a:solidFill>
                <a:latin typeface="Arial"/>
                <a:ea typeface="Arial"/>
                <a:cs typeface="Arial"/>
                <a:sym typeface="Arial"/>
              </a:rPr>
              <a:t>Apply New Branded Templates and Adjust Slides Manually</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For each slide, click the “Layout” dropdown to the right of “New Slide” in the Home tab and select an appropriate new branded layout (Agenda, Section Header, 1_Title + Content, etc.)</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Select the page number in the bottom right and delete it. (The page number is on the top right of the new branded templates.)</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Other possible manual adjustments</a:t>
            </a:r>
            <a:endParaRPr/>
          </a:p>
          <a:p>
            <a:pPr indent="-342900" lvl="1" marL="800100" marR="0" rtl="0" algn="l">
              <a:lnSpc>
                <a:spcPct val="90000"/>
              </a:lnSpc>
              <a:spcBef>
                <a:spcPts val="500"/>
              </a:spcBef>
              <a:spcAft>
                <a:spcPts val="0"/>
              </a:spcAft>
              <a:buClr>
                <a:schemeClr val="accent4"/>
              </a:buClr>
              <a:buSzPts val="1400"/>
              <a:buFont typeface="Times New Roman"/>
              <a:buAutoNum type="arabicPeriod"/>
            </a:pPr>
            <a:r>
              <a:rPr b="0" i="0" lang="en-US" sz="1400" u="none" cap="none" strike="noStrike">
                <a:solidFill>
                  <a:schemeClr val="dk1"/>
                </a:solidFill>
                <a:latin typeface="Arial"/>
                <a:ea typeface="Arial"/>
                <a:cs typeface="Arial"/>
                <a:sym typeface="Arial"/>
              </a:rPr>
              <a:t>Apply new color branding to graphics or text that may not have converted over correctly</a:t>
            </a:r>
            <a:endParaRPr/>
          </a:p>
          <a:p>
            <a:pPr indent="-342900" lvl="1" marL="800100" marR="0" rtl="0" algn="l">
              <a:lnSpc>
                <a:spcPct val="90000"/>
              </a:lnSpc>
              <a:spcBef>
                <a:spcPts val="500"/>
              </a:spcBef>
              <a:spcAft>
                <a:spcPts val="0"/>
              </a:spcAft>
              <a:buClr>
                <a:schemeClr val="accent4"/>
              </a:buClr>
              <a:buSzPts val="1400"/>
              <a:buFont typeface="Times New Roman"/>
              <a:buAutoNum type="arabicPeriod"/>
            </a:pPr>
            <a:r>
              <a:rPr b="0" i="0" lang="en-US" sz="1400" u="none" cap="none" strike="noStrike">
                <a:solidFill>
                  <a:schemeClr val="dk1"/>
                </a:solidFill>
                <a:latin typeface="Arial"/>
                <a:ea typeface="Arial"/>
                <a:cs typeface="Arial"/>
                <a:sym typeface="Arial"/>
              </a:rPr>
              <a:t>Copy-paste content from free-form text boxes into template text boxes</a:t>
            </a:r>
            <a:endParaRPr/>
          </a:p>
          <a:p>
            <a:pPr indent="-342900" lvl="1" marL="800100" marR="0" rtl="0" algn="l">
              <a:lnSpc>
                <a:spcPct val="90000"/>
              </a:lnSpc>
              <a:spcBef>
                <a:spcPts val="500"/>
              </a:spcBef>
              <a:spcAft>
                <a:spcPts val="0"/>
              </a:spcAft>
              <a:buClr>
                <a:schemeClr val="accent4"/>
              </a:buClr>
              <a:buSzPts val="1400"/>
              <a:buFont typeface="Times New Roman"/>
              <a:buAutoNum type="arabicPeriod"/>
            </a:pPr>
            <a:r>
              <a:rPr b="0" i="0" lang="en-US" sz="1400" u="none" cap="none" strike="noStrike">
                <a:solidFill>
                  <a:schemeClr val="dk1"/>
                </a:solidFill>
                <a:latin typeface="Arial"/>
                <a:ea typeface="Arial"/>
                <a:cs typeface="Arial"/>
                <a:sym typeface="Arial"/>
              </a:rPr>
              <a:t>Adjust sub-title positioning/color</a:t>
            </a:r>
            <a:endParaRPr/>
          </a:p>
          <a:p>
            <a:pPr indent="-342900" lvl="1" marL="800100" marR="0" rtl="0" algn="l">
              <a:lnSpc>
                <a:spcPct val="90000"/>
              </a:lnSpc>
              <a:spcBef>
                <a:spcPts val="500"/>
              </a:spcBef>
              <a:spcAft>
                <a:spcPts val="0"/>
              </a:spcAft>
              <a:buClr>
                <a:schemeClr val="accent4"/>
              </a:buClr>
              <a:buSzPts val="1400"/>
              <a:buFont typeface="Times New Roman"/>
              <a:buAutoNum type="arabicPeriod"/>
            </a:pPr>
            <a:r>
              <a:rPr b="0" i="0" lang="en-US" sz="1400" u="none" cap="none" strike="noStrike">
                <a:solidFill>
                  <a:schemeClr val="dk1"/>
                </a:solidFill>
                <a:latin typeface="Arial"/>
                <a:ea typeface="Arial"/>
                <a:cs typeface="Arial"/>
                <a:sym typeface="Arial"/>
              </a:rPr>
              <a:t>Adjust font types (</a:t>
            </a:r>
            <a:r>
              <a:rPr b="1" i="0" lang="en-US" sz="1400" u="none" cap="none" strike="noStrike">
                <a:solidFill>
                  <a:schemeClr val="dk1"/>
                </a:solidFill>
                <a:latin typeface="Times New Roman"/>
                <a:ea typeface="Times New Roman"/>
                <a:cs typeface="Times New Roman"/>
                <a:sym typeface="Times New Roman"/>
              </a:rPr>
              <a:t>Times New Roman Bold</a:t>
            </a:r>
            <a:r>
              <a:rPr b="0" i="0" lang="en-US" sz="1400" u="none" cap="none" strike="noStrike">
                <a:solidFill>
                  <a:schemeClr val="dk1"/>
                </a:solidFill>
                <a:latin typeface="Arial"/>
                <a:ea typeface="Arial"/>
                <a:cs typeface="Arial"/>
                <a:sym typeface="Arial"/>
              </a:rPr>
              <a:t>, </a:t>
            </a:r>
            <a:r>
              <a:rPr b="1" i="0" lang="en-US" sz="1400" u="none" cap="none" strike="noStrike">
                <a:solidFill>
                  <a:schemeClr val="dk1"/>
                </a:solidFill>
                <a:latin typeface="Arial Narrow"/>
                <a:ea typeface="Arial Narrow"/>
                <a:cs typeface="Arial Narrow"/>
                <a:sym typeface="Arial Narrow"/>
              </a:rPr>
              <a:t>ARIAL NARROW BOLD IN ALL CAPS</a:t>
            </a:r>
            <a:r>
              <a:rPr b="0" i="0" lang="en-US" sz="1400" u="none" cap="none" strike="noStrike">
                <a:solidFill>
                  <a:schemeClr val="dk1"/>
                </a:solidFill>
                <a:latin typeface="Arial"/>
                <a:ea typeface="Arial"/>
                <a:cs typeface="Arial"/>
                <a:sym typeface="Arial"/>
              </a:rPr>
              <a:t>, Arial font family)</a:t>
            </a:r>
            <a:endParaRPr/>
          </a:p>
        </p:txBody>
      </p:sp>
      <p:pic>
        <p:nvPicPr>
          <p:cNvPr id="128" name="Google Shape;128;p27"/>
          <p:cNvPicPr preferRelativeResize="0"/>
          <p:nvPr/>
        </p:nvPicPr>
        <p:blipFill rotWithShape="1">
          <a:blip r:embed="rId3">
            <a:alphaModFix/>
          </a:blip>
          <a:srcRect b="0" l="0" r="0" t="0"/>
          <a:stretch/>
        </p:blipFill>
        <p:spPr>
          <a:xfrm>
            <a:off x="6732146" y="3000816"/>
            <a:ext cx="4284823" cy="3375339"/>
          </a:xfrm>
          <a:prstGeom prst="rect">
            <a:avLst/>
          </a:prstGeom>
          <a:noFill/>
          <a:ln>
            <a:noFill/>
          </a:ln>
        </p:spPr>
      </p:pic>
      <p:pic>
        <p:nvPicPr>
          <p:cNvPr id="129" name="Google Shape;129;p27"/>
          <p:cNvPicPr preferRelativeResize="0"/>
          <p:nvPr/>
        </p:nvPicPr>
        <p:blipFill rotWithShape="1">
          <a:blip r:embed="rId4">
            <a:alphaModFix/>
          </a:blip>
          <a:srcRect b="88117" l="79367" r="17555" t="6736"/>
          <a:stretch/>
        </p:blipFill>
        <p:spPr>
          <a:xfrm>
            <a:off x="7003951" y="1530091"/>
            <a:ext cx="968188" cy="455425"/>
          </a:xfrm>
          <a:prstGeom prst="rect">
            <a:avLst/>
          </a:prstGeom>
          <a:noFill/>
          <a:ln>
            <a:noFill/>
          </a:ln>
        </p:spPr>
      </p:pic>
      <p:cxnSp>
        <p:nvCxnSpPr>
          <p:cNvPr id="130" name="Google Shape;130;p27"/>
          <p:cNvCxnSpPr/>
          <p:nvPr/>
        </p:nvCxnSpPr>
        <p:spPr>
          <a:xfrm rot="10800000">
            <a:off x="7972139" y="1904558"/>
            <a:ext cx="347951" cy="0"/>
          </a:xfrm>
          <a:prstGeom prst="straightConnector1">
            <a:avLst/>
          </a:prstGeom>
          <a:noFill/>
          <a:ln cap="flat" cmpd="sng" w="57150">
            <a:solidFill>
              <a:schemeClr val="accent3"/>
            </a:solidFill>
            <a:prstDash val="solid"/>
            <a:miter lim="800000"/>
            <a:headEnd len="sm" w="sm" type="none"/>
            <a:tailEnd len="med" w="med" type="triangle"/>
          </a:ln>
        </p:spPr>
      </p:cxnSp>
      <p:sp>
        <p:nvSpPr>
          <p:cNvPr id="131" name="Google Shape;131;p27"/>
          <p:cNvSpPr txBox="1"/>
          <p:nvPr/>
        </p:nvSpPr>
        <p:spPr>
          <a:xfrm>
            <a:off x="8812100" y="333554"/>
            <a:ext cx="2666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D9117E"/>
                </a:solidFill>
                <a:latin typeface="Arial Narrow"/>
                <a:ea typeface="Arial Narrow"/>
                <a:cs typeface="Arial Narrow"/>
                <a:sym typeface="Arial Narrow"/>
              </a:rPr>
              <a:t>Delete this page before presenting</a:t>
            </a:r>
            <a:endParaRPr/>
          </a:p>
        </p:txBody>
      </p:sp>
      <p:sp>
        <p:nvSpPr>
          <p:cNvPr id="132" name="Google Shape;132;p27"/>
          <p:cNvSpPr txBox="1"/>
          <p:nvPr/>
        </p:nvSpPr>
        <p:spPr>
          <a:xfrm>
            <a:off x="355792" y="1051559"/>
            <a:ext cx="10634970" cy="1574790"/>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Download and save the new DTCC-branded PowerPoint template from the </a:t>
            </a:r>
            <a:r>
              <a:rPr lang="en-US" sz="1400" u="sng">
                <a:solidFill>
                  <a:schemeClr val="dk1"/>
                </a:solidFill>
                <a:latin typeface="Arial"/>
                <a:ea typeface="Arial"/>
                <a:cs typeface="Arial"/>
                <a:sym typeface="Arial"/>
                <a:hlinkClick r:id="rId5">
                  <a:extLst>
                    <a:ext uri="{A12FA001-AC4F-418D-AE19-62706E023703}">
                      <ahyp:hlinkClr val="tx"/>
                    </a:ext>
                  </a:extLst>
                </a:hlinkClick>
              </a:rPr>
              <a:t>Brand Resource Center</a:t>
            </a:r>
            <a:endParaRPr sz="1400">
              <a:solidFill>
                <a:schemeClr val="dk1"/>
              </a:solidFill>
              <a:latin typeface="Arial"/>
              <a:ea typeface="Arial"/>
              <a:cs typeface="Arial"/>
              <a:sym typeface="Arial"/>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Open the existing legacy-branded PowerPoint deck</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Select the Design ribbon.  In the Themes group, select the “More” drop down.</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Click “Browse for Themes…”</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Browse to the new DTCC-branded PowerPoint template that you downloaded from the branding site and click Apply.</a:t>
            </a:r>
            <a:endParaRPr/>
          </a:p>
        </p:txBody>
      </p:sp>
      <p:sp>
        <p:nvSpPr>
          <p:cNvPr id="133" name="Google Shape;133;p27"/>
          <p:cNvSpPr txBox="1"/>
          <p:nvPr/>
        </p:nvSpPr>
        <p:spPr>
          <a:xfrm>
            <a:off x="474388" y="275998"/>
            <a:ext cx="73468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chemeClr val="dk1"/>
                </a:solidFill>
                <a:latin typeface="Arial Narrow"/>
                <a:ea typeface="Arial Narrow"/>
                <a:cs typeface="Arial Narrow"/>
                <a:sym typeface="Arial Narrow"/>
              </a:rPr>
              <a:t>APPLYING THE NEW BRAND TO EXISTING SLIDES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lying The New Brand Instructions_2">
  <p:cSld name="Applying The New Brand Instructions_2">
    <p:spTree>
      <p:nvGrpSpPr>
        <p:cNvPr id="134" name="Shape 134"/>
        <p:cNvGrpSpPr/>
        <p:nvPr/>
      </p:nvGrpSpPr>
      <p:grpSpPr>
        <a:xfrm>
          <a:off x="0" y="0"/>
          <a:ext cx="0" cy="0"/>
          <a:chOff x="0" y="0"/>
          <a:chExt cx="0" cy="0"/>
        </a:xfrm>
      </p:grpSpPr>
      <p:cxnSp>
        <p:nvCxnSpPr>
          <p:cNvPr id="135" name="Google Shape;135;p28"/>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136" name="Google Shape;136;p28"/>
          <p:cNvPicPr preferRelativeResize="0"/>
          <p:nvPr/>
        </p:nvPicPr>
        <p:blipFill rotWithShape="1">
          <a:blip r:embed="rId2">
            <a:alphaModFix/>
          </a:blip>
          <a:srcRect b="0" l="0" r="0" t="0"/>
          <a:stretch/>
        </p:blipFill>
        <p:spPr>
          <a:xfrm>
            <a:off x="10990762" y="6370567"/>
            <a:ext cx="976590" cy="301054"/>
          </a:xfrm>
          <a:prstGeom prst="rect">
            <a:avLst/>
          </a:prstGeom>
          <a:noFill/>
          <a:ln>
            <a:noFill/>
          </a:ln>
        </p:spPr>
      </p:pic>
      <p:sp>
        <p:nvSpPr>
          <p:cNvPr id="137" name="Google Shape;137;p28"/>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138" name="Google Shape;138;p28"/>
          <p:cNvSpPr txBox="1"/>
          <p:nvPr/>
        </p:nvSpPr>
        <p:spPr>
          <a:xfrm>
            <a:off x="8812100" y="333554"/>
            <a:ext cx="2666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D9117E"/>
                </a:solidFill>
                <a:latin typeface="Arial Narrow"/>
                <a:ea typeface="Arial Narrow"/>
                <a:cs typeface="Arial Narrow"/>
                <a:sym typeface="Arial Narrow"/>
              </a:rPr>
              <a:t>Delete this page before presenting</a:t>
            </a:r>
            <a:endParaRPr/>
          </a:p>
        </p:txBody>
      </p:sp>
      <p:sp>
        <p:nvSpPr>
          <p:cNvPr id="139" name="Google Shape;139;p28"/>
          <p:cNvSpPr txBox="1"/>
          <p:nvPr/>
        </p:nvSpPr>
        <p:spPr>
          <a:xfrm>
            <a:off x="355793" y="1051559"/>
            <a:ext cx="7207764" cy="2867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Conversion varies and legacy template elements persist.  </a:t>
            </a:r>
            <a:r>
              <a:rPr lang="en-US" sz="1400">
                <a:solidFill>
                  <a:schemeClr val="dk1"/>
                </a:solidFill>
                <a:latin typeface="Arial"/>
                <a:ea typeface="Arial"/>
                <a:cs typeface="Arial"/>
                <a:sym typeface="Arial"/>
              </a:rPr>
              <a:t>Unfortunately, some residual elements of the legacy reporting need to be removed manually.  This includes the blue curved graphic on bottom, the duplicate page number in bottom right of content pages, and other residuals.</a:t>
            </a:r>
            <a:endParaRPr/>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lang="en-US" sz="1400" u="sng">
                <a:solidFill>
                  <a:schemeClr val="dk1"/>
                </a:solidFill>
                <a:latin typeface="Arial"/>
                <a:ea typeface="Arial"/>
                <a:cs typeface="Arial"/>
                <a:sym typeface="Arial"/>
              </a:rPr>
              <a:t>Removal of Blue Curved Graphic</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Click on the View ribbon.  Click on Slide Master in the Master Views group.</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Select the outdated master slide from which the new branding inherits.</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Select the blue curved bottom bar and delete it.  This will remove the bar from all indented slides</a:t>
            </a:r>
            <a:endParaRPr/>
          </a:p>
          <a:p>
            <a:pPr indent="-457200" lvl="0" marL="457200" marR="0" rtl="0" algn="l">
              <a:lnSpc>
                <a:spcPct val="90000"/>
              </a:lnSpc>
              <a:spcBef>
                <a:spcPts val="1000"/>
              </a:spcBef>
              <a:spcAft>
                <a:spcPts val="0"/>
              </a:spcAft>
              <a:buClr>
                <a:schemeClr val="accent3"/>
              </a:buClr>
              <a:buSzPts val="1400"/>
              <a:buFont typeface="Times New Roman"/>
              <a:buAutoNum type="arabicPeriod"/>
            </a:pPr>
            <a:r>
              <a:rPr lang="en-US" sz="1400">
                <a:solidFill>
                  <a:schemeClr val="dk1"/>
                </a:solidFill>
                <a:latin typeface="Arial"/>
                <a:ea typeface="Arial"/>
                <a:cs typeface="Arial"/>
                <a:sym typeface="Arial"/>
              </a:rPr>
              <a:t>Click Close Master View in the Slide Master ribbon.</a:t>
            </a:r>
            <a:endParaRPr/>
          </a:p>
        </p:txBody>
      </p:sp>
      <p:grpSp>
        <p:nvGrpSpPr>
          <p:cNvPr id="140" name="Google Shape;140;p28"/>
          <p:cNvGrpSpPr/>
          <p:nvPr/>
        </p:nvGrpSpPr>
        <p:grpSpPr>
          <a:xfrm>
            <a:off x="8131873" y="1881407"/>
            <a:ext cx="2038008" cy="4489160"/>
            <a:chOff x="10087763" y="1570015"/>
            <a:chExt cx="3113424" cy="6858000"/>
          </a:xfrm>
        </p:grpSpPr>
        <p:pic>
          <p:nvPicPr>
            <p:cNvPr id="141" name="Google Shape;141;p28"/>
            <p:cNvPicPr preferRelativeResize="0"/>
            <p:nvPr/>
          </p:nvPicPr>
          <p:blipFill rotWithShape="1">
            <a:blip r:embed="rId3">
              <a:alphaModFix/>
            </a:blip>
            <a:srcRect b="0" l="0" r="0" t="0"/>
            <a:stretch/>
          </p:blipFill>
          <p:spPr>
            <a:xfrm>
              <a:off x="10347461" y="1570015"/>
              <a:ext cx="2853726" cy="6858000"/>
            </a:xfrm>
            <a:prstGeom prst="rect">
              <a:avLst/>
            </a:prstGeom>
            <a:noFill/>
            <a:ln>
              <a:noFill/>
            </a:ln>
          </p:spPr>
        </p:pic>
        <p:sp>
          <p:nvSpPr>
            <p:cNvPr id="142" name="Google Shape;142;p28"/>
            <p:cNvSpPr/>
            <p:nvPr/>
          </p:nvSpPr>
          <p:spPr>
            <a:xfrm>
              <a:off x="10087763" y="1585102"/>
              <a:ext cx="3087218" cy="2110597"/>
            </a:xfrm>
            <a:prstGeom prst="rect">
              <a:avLst/>
            </a:prstGeom>
            <a:noFill/>
            <a:ln cap="flat" cmpd="sng" w="38100">
              <a:solidFill>
                <a:srgbClr val="FF75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43" name="Google Shape;143;p28"/>
          <p:cNvSpPr txBox="1"/>
          <p:nvPr/>
        </p:nvSpPr>
        <p:spPr>
          <a:xfrm>
            <a:off x="10592896" y="4123758"/>
            <a:ext cx="1374456"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7540"/>
                </a:solidFill>
                <a:latin typeface="Arial"/>
                <a:ea typeface="Arial"/>
                <a:cs typeface="Arial"/>
                <a:sym typeface="Arial"/>
              </a:rPr>
              <a:t>Branded child templates inheriting curved graphic from master slide.</a:t>
            </a:r>
            <a:endParaRPr/>
          </a:p>
        </p:txBody>
      </p:sp>
      <p:sp>
        <p:nvSpPr>
          <p:cNvPr id="144" name="Google Shape;144;p28"/>
          <p:cNvSpPr/>
          <p:nvPr/>
        </p:nvSpPr>
        <p:spPr>
          <a:xfrm>
            <a:off x="10234359" y="3304641"/>
            <a:ext cx="358537" cy="3023231"/>
          </a:xfrm>
          <a:prstGeom prst="rightBrace">
            <a:avLst>
              <a:gd fmla="val 8333" name="adj1"/>
              <a:gd fmla="val 50000" name="adj2"/>
            </a:avLst>
          </a:prstGeom>
          <a:noFill/>
          <a:ln cap="flat" cmpd="sng" w="9525">
            <a:solidFill>
              <a:srgbClr val="FF75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28"/>
          <p:cNvSpPr txBox="1"/>
          <p:nvPr/>
        </p:nvSpPr>
        <p:spPr>
          <a:xfrm>
            <a:off x="7324424" y="3211087"/>
            <a:ext cx="1088048"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FF7540"/>
                </a:solidFill>
                <a:latin typeface="Arial"/>
                <a:ea typeface="Arial"/>
                <a:cs typeface="Arial"/>
                <a:sym typeface="Arial"/>
              </a:rPr>
              <a:t>Blue curved graphic</a:t>
            </a:r>
            <a:endParaRPr/>
          </a:p>
        </p:txBody>
      </p:sp>
      <p:sp>
        <p:nvSpPr>
          <p:cNvPr id="146" name="Google Shape;146;p28"/>
          <p:cNvSpPr/>
          <p:nvPr/>
        </p:nvSpPr>
        <p:spPr>
          <a:xfrm>
            <a:off x="10214143" y="1823187"/>
            <a:ext cx="358537" cy="1377631"/>
          </a:xfrm>
          <a:prstGeom prst="rightBrace">
            <a:avLst>
              <a:gd fmla="val 8333" name="adj1"/>
              <a:gd fmla="val 50000" name="adj2"/>
            </a:avLst>
          </a:prstGeom>
          <a:noFill/>
          <a:ln cap="flat" cmpd="sng" w="9525">
            <a:solidFill>
              <a:srgbClr val="FF75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28"/>
          <p:cNvSpPr txBox="1"/>
          <p:nvPr/>
        </p:nvSpPr>
        <p:spPr>
          <a:xfrm>
            <a:off x="10518194" y="1881407"/>
            <a:ext cx="1088048"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u="sng">
                <a:solidFill>
                  <a:srgbClr val="FF7540"/>
                </a:solidFill>
                <a:latin typeface="Arial"/>
                <a:ea typeface="Arial"/>
                <a:cs typeface="Arial"/>
                <a:sym typeface="Arial"/>
              </a:rPr>
              <a:t>Master Slide </a:t>
            </a:r>
            <a:r>
              <a:rPr lang="en-US" sz="1400">
                <a:solidFill>
                  <a:srgbClr val="FF7540"/>
                </a:solidFill>
                <a:latin typeface="Arial"/>
                <a:ea typeface="Arial"/>
                <a:cs typeface="Arial"/>
                <a:sym typeface="Arial"/>
              </a:rPr>
              <a:t>with new branding child templates</a:t>
            </a:r>
            <a:endParaRPr/>
          </a:p>
        </p:txBody>
      </p:sp>
      <p:cxnSp>
        <p:nvCxnSpPr>
          <p:cNvPr id="148" name="Google Shape;148;p28"/>
          <p:cNvCxnSpPr/>
          <p:nvPr/>
        </p:nvCxnSpPr>
        <p:spPr>
          <a:xfrm flipH="1" rot="10800000">
            <a:off x="8140577" y="3146170"/>
            <a:ext cx="888330" cy="286703"/>
          </a:xfrm>
          <a:prstGeom prst="straightConnector1">
            <a:avLst/>
          </a:prstGeom>
          <a:noFill/>
          <a:ln cap="flat" cmpd="sng" w="38100">
            <a:solidFill>
              <a:srgbClr val="FF7540"/>
            </a:solidFill>
            <a:prstDash val="solid"/>
            <a:miter lim="800000"/>
            <a:headEnd len="sm" w="sm" type="none"/>
            <a:tailEnd len="med" w="med" type="triangle"/>
          </a:ln>
        </p:spPr>
      </p:cxnSp>
      <p:sp>
        <p:nvSpPr>
          <p:cNvPr id="149" name="Google Shape;149;p28"/>
          <p:cNvSpPr txBox="1"/>
          <p:nvPr/>
        </p:nvSpPr>
        <p:spPr>
          <a:xfrm>
            <a:off x="474388" y="275998"/>
            <a:ext cx="73468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chemeClr val="dk1"/>
                </a:solidFill>
                <a:latin typeface="Arial Narrow"/>
                <a:ea typeface="Arial Narrow"/>
                <a:cs typeface="Arial Narrow"/>
                <a:sym typeface="Arial Narrow"/>
              </a:rPr>
              <a:t>APPLYING THE NEW BRAND TO EXISTING SLIDES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ved Fonts">
  <p:cSld name="Approved Fonts">
    <p:spTree>
      <p:nvGrpSpPr>
        <p:cNvPr id="150" name="Shape 150"/>
        <p:cNvGrpSpPr/>
        <p:nvPr/>
      </p:nvGrpSpPr>
      <p:grpSpPr>
        <a:xfrm>
          <a:off x="0" y="0"/>
          <a:ext cx="0" cy="0"/>
          <a:chOff x="0" y="0"/>
          <a:chExt cx="0" cy="0"/>
        </a:xfrm>
      </p:grpSpPr>
      <p:cxnSp>
        <p:nvCxnSpPr>
          <p:cNvPr id="151" name="Google Shape;151;p29"/>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152" name="Google Shape;152;p29"/>
          <p:cNvPicPr preferRelativeResize="0"/>
          <p:nvPr/>
        </p:nvPicPr>
        <p:blipFill rotWithShape="1">
          <a:blip r:embed="rId2">
            <a:alphaModFix/>
          </a:blip>
          <a:srcRect b="0" l="0" r="0" t="0"/>
          <a:stretch/>
        </p:blipFill>
        <p:spPr>
          <a:xfrm>
            <a:off x="10990762" y="6370567"/>
            <a:ext cx="976590" cy="301054"/>
          </a:xfrm>
          <a:prstGeom prst="rect">
            <a:avLst/>
          </a:prstGeom>
          <a:noFill/>
          <a:ln>
            <a:noFill/>
          </a:ln>
        </p:spPr>
      </p:pic>
      <p:sp>
        <p:nvSpPr>
          <p:cNvPr id="153" name="Google Shape;153;p29"/>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154" name="Google Shape;154;p29"/>
          <p:cNvSpPr txBox="1"/>
          <p:nvPr/>
        </p:nvSpPr>
        <p:spPr>
          <a:xfrm>
            <a:off x="8812100" y="333554"/>
            <a:ext cx="2666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D9117E"/>
                </a:solidFill>
                <a:latin typeface="Arial Narrow"/>
                <a:ea typeface="Arial Narrow"/>
                <a:cs typeface="Arial Narrow"/>
                <a:sym typeface="Arial Narrow"/>
              </a:rPr>
              <a:t>Delete this page before presenting</a:t>
            </a:r>
            <a:endParaRPr/>
          </a:p>
        </p:txBody>
      </p:sp>
      <p:sp>
        <p:nvSpPr>
          <p:cNvPr id="155" name="Google Shape;155;p29"/>
          <p:cNvSpPr txBox="1"/>
          <p:nvPr/>
        </p:nvSpPr>
        <p:spPr>
          <a:xfrm>
            <a:off x="355790" y="1226586"/>
            <a:ext cx="8432417" cy="541714"/>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accent3"/>
              </a:buClr>
              <a:buSzPts val="3600"/>
              <a:buFont typeface="NTR"/>
              <a:buNone/>
            </a:pPr>
            <a:r>
              <a:rPr b="1" lang="en-US" sz="3600">
                <a:solidFill>
                  <a:schemeClr val="dk1"/>
                </a:solidFill>
                <a:latin typeface="Times New Roman"/>
                <a:ea typeface="Times New Roman"/>
                <a:cs typeface="Times New Roman"/>
                <a:sym typeface="Times New Roman"/>
              </a:rPr>
              <a:t>Headline Font: Times New Roman Bold </a:t>
            </a:r>
            <a:endParaRPr/>
          </a:p>
        </p:txBody>
      </p:sp>
      <p:sp>
        <p:nvSpPr>
          <p:cNvPr id="156" name="Google Shape;156;p29"/>
          <p:cNvSpPr txBox="1"/>
          <p:nvPr/>
        </p:nvSpPr>
        <p:spPr>
          <a:xfrm>
            <a:off x="355791" y="1996213"/>
            <a:ext cx="8788209" cy="70473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3"/>
              </a:buClr>
              <a:buSzPts val="2200"/>
              <a:buFont typeface="NTR"/>
              <a:buNone/>
            </a:pPr>
            <a:r>
              <a:rPr b="1" lang="en-US" sz="2200" cap="none">
                <a:solidFill>
                  <a:schemeClr val="dk1"/>
                </a:solidFill>
                <a:latin typeface="Arial Narrow"/>
                <a:ea typeface="Arial Narrow"/>
                <a:cs typeface="Arial Narrow"/>
                <a:sym typeface="Arial Narrow"/>
              </a:rPr>
              <a:t>SUBHEAD FONT &amp; SLIDE TITLE FONT: ARIAL NARROW BOLD (ALL CAPS)</a:t>
            </a:r>
            <a:endParaRPr/>
          </a:p>
        </p:txBody>
      </p:sp>
      <p:sp>
        <p:nvSpPr>
          <p:cNvPr id="157" name="Google Shape;157;p29"/>
          <p:cNvSpPr txBox="1"/>
          <p:nvPr/>
        </p:nvSpPr>
        <p:spPr>
          <a:xfrm>
            <a:off x="355791" y="2700943"/>
            <a:ext cx="8432417" cy="54171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3"/>
              </a:buClr>
              <a:buSzPts val="2000"/>
              <a:buFont typeface="NTR"/>
              <a:buNone/>
            </a:pPr>
            <a:r>
              <a:rPr lang="en-US" sz="2000">
                <a:solidFill>
                  <a:schemeClr val="dk1"/>
                </a:solidFill>
                <a:latin typeface="Arial"/>
                <a:ea typeface="Arial"/>
                <a:cs typeface="Arial"/>
                <a:sym typeface="Arial"/>
              </a:rPr>
              <a:t>Body Copy Font: Arial Regular</a:t>
            </a:r>
            <a:endParaRPr/>
          </a:p>
        </p:txBody>
      </p:sp>
      <p:sp>
        <p:nvSpPr>
          <p:cNvPr id="158" name="Google Shape;158;p29"/>
          <p:cNvSpPr txBox="1"/>
          <p:nvPr/>
        </p:nvSpPr>
        <p:spPr>
          <a:xfrm>
            <a:off x="474388" y="275998"/>
            <a:ext cx="292259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chemeClr val="dk1"/>
                </a:solidFill>
                <a:latin typeface="Arial Narrow"/>
                <a:ea typeface="Arial Narrow"/>
                <a:cs typeface="Arial Narrow"/>
                <a:sym typeface="Arial Narrow"/>
              </a:rPr>
              <a:t>APPROVED FONTS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Guidelines">
  <p:cSld name="Icon Guidelines">
    <p:spTree>
      <p:nvGrpSpPr>
        <p:cNvPr id="159" name="Shape 159"/>
        <p:cNvGrpSpPr/>
        <p:nvPr/>
      </p:nvGrpSpPr>
      <p:grpSpPr>
        <a:xfrm>
          <a:off x="0" y="0"/>
          <a:ext cx="0" cy="0"/>
          <a:chOff x="0" y="0"/>
          <a:chExt cx="0" cy="0"/>
        </a:xfrm>
      </p:grpSpPr>
      <p:cxnSp>
        <p:nvCxnSpPr>
          <p:cNvPr id="160" name="Google Shape;160;p30"/>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161" name="Google Shape;161;p30"/>
          <p:cNvPicPr preferRelativeResize="0"/>
          <p:nvPr/>
        </p:nvPicPr>
        <p:blipFill rotWithShape="1">
          <a:blip r:embed="rId2">
            <a:alphaModFix/>
          </a:blip>
          <a:srcRect b="0" l="0" r="0" t="0"/>
          <a:stretch/>
        </p:blipFill>
        <p:spPr>
          <a:xfrm>
            <a:off x="10990762" y="6370567"/>
            <a:ext cx="976590" cy="301054"/>
          </a:xfrm>
          <a:prstGeom prst="rect">
            <a:avLst/>
          </a:prstGeom>
          <a:noFill/>
          <a:ln>
            <a:noFill/>
          </a:ln>
        </p:spPr>
      </p:pic>
      <p:sp>
        <p:nvSpPr>
          <p:cNvPr id="162" name="Google Shape;162;p30"/>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163" name="Google Shape;163;p30"/>
          <p:cNvSpPr txBox="1"/>
          <p:nvPr/>
        </p:nvSpPr>
        <p:spPr>
          <a:xfrm>
            <a:off x="8812100" y="333554"/>
            <a:ext cx="2666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rgbClr val="D9117E"/>
                </a:solidFill>
                <a:latin typeface="Arial Narrow"/>
                <a:ea typeface="Arial Narrow"/>
                <a:cs typeface="Arial Narrow"/>
                <a:sym typeface="Arial Narrow"/>
              </a:rPr>
              <a:t>Delete this page before presenting</a:t>
            </a:r>
            <a:endParaRPr/>
          </a:p>
        </p:txBody>
      </p:sp>
      <p:sp>
        <p:nvSpPr>
          <p:cNvPr id="164" name="Google Shape;164;p30"/>
          <p:cNvSpPr txBox="1"/>
          <p:nvPr/>
        </p:nvSpPr>
        <p:spPr>
          <a:xfrm>
            <a:off x="355792" y="1308164"/>
            <a:ext cx="11325152" cy="31290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chemeClr val="accent3"/>
              </a:buClr>
              <a:buSzPts val="1600"/>
              <a:buFont typeface="NTR"/>
              <a:buChar char="▸"/>
            </a:pPr>
            <a:r>
              <a:rPr lang="en-US" sz="1600">
                <a:solidFill>
                  <a:schemeClr val="dk1"/>
                </a:solidFill>
                <a:latin typeface="Arial"/>
                <a:ea typeface="Arial"/>
                <a:cs typeface="Arial"/>
                <a:sym typeface="Arial"/>
              </a:rPr>
              <a:t>These icons have been provided to enable you to easily add on-brand visualizations to your PowerPoint presentations</a:t>
            </a:r>
            <a:endParaRPr/>
          </a:p>
          <a:p>
            <a:pPr indent="-241300" lvl="0" marL="342900" marR="0" rtl="0" algn="l">
              <a:lnSpc>
                <a:spcPct val="90000"/>
              </a:lnSpc>
              <a:spcBef>
                <a:spcPts val="750"/>
              </a:spcBef>
              <a:spcAft>
                <a:spcPts val="0"/>
              </a:spcAft>
              <a:buClr>
                <a:schemeClr val="accent3"/>
              </a:buClr>
              <a:buSzPts val="1600"/>
              <a:buFont typeface="NTR"/>
              <a:buNone/>
            </a:pPr>
            <a:r>
              <a:t/>
            </a:r>
            <a:endParaRPr sz="1600">
              <a:solidFill>
                <a:schemeClr val="dk1"/>
              </a:solidFill>
              <a:latin typeface="Arial"/>
              <a:ea typeface="Arial"/>
              <a:cs typeface="Arial"/>
              <a:sym typeface="Arial"/>
            </a:endParaRPr>
          </a:p>
          <a:p>
            <a:pPr indent="-342900" lvl="0" marL="342900" marR="0" rtl="0" algn="l">
              <a:lnSpc>
                <a:spcPct val="90000"/>
              </a:lnSpc>
              <a:spcBef>
                <a:spcPts val="750"/>
              </a:spcBef>
              <a:spcAft>
                <a:spcPts val="0"/>
              </a:spcAft>
              <a:buClr>
                <a:schemeClr val="accent3"/>
              </a:buClr>
              <a:buSzPts val="1600"/>
              <a:buFont typeface="NTR"/>
              <a:buChar char="▸"/>
            </a:pPr>
            <a:r>
              <a:rPr lang="en-US" sz="1600">
                <a:solidFill>
                  <a:schemeClr val="dk1"/>
                </a:solidFill>
                <a:latin typeface="Arial"/>
                <a:ea typeface="Arial"/>
                <a:cs typeface="Arial"/>
                <a:sym typeface="Arial"/>
              </a:rPr>
              <a:t>Simply copy (Ctrl +C) your desired icon from the following two slides and paste (Ctrl +V) into your presentation</a:t>
            </a:r>
            <a:endParaRPr/>
          </a:p>
          <a:p>
            <a:pPr indent="-241300" lvl="0" marL="342900" marR="0" rtl="0" algn="l">
              <a:lnSpc>
                <a:spcPct val="90000"/>
              </a:lnSpc>
              <a:spcBef>
                <a:spcPts val="750"/>
              </a:spcBef>
              <a:spcAft>
                <a:spcPts val="0"/>
              </a:spcAft>
              <a:buClr>
                <a:schemeClr val="accent3"/>
              </a:buClr>
              <a:buSzPts val="1600"/>
              <a:buFont typeface="NTR"/>
              <a:buNone/>
            </a:pPr>
            <a:r>
              <a:t/>
            </a:r>
            <a:endParaRPr sz="1600">
              <a:solidFill>
                <a:schemeClr val="dk1"/>
              </a:solidFill>
              <a:latin typeface="Arial"/>
              <a:ea typeface="Arial"/>
              <a:cs typeface="Arial"/>
              <a:sym typeface="Arial"/>
            </a:endParaRPr>
          </a:p>
          <a:p>
            <a:pPr indent="-342900" lvl="0" marL="342900" marR="0" rtl="0" algn="l">
              <a:lnSpc>
                <a:spcPct val="90000"/>
              </a:lnSpc>
              <a:spcBef>
                <a:spcPts val="750"/>
              </a:spcBef>
              <a:spcAft>
                <a:spcPts val="0"/>
              </a:spcAft>
              <a:buClr>
                <a:schemeClr val="accent3"/>
              </a:buClr>
              <a:buSzPts val="1600"/>
              <a:buFont typeface="NTR"/>
              <a:buChar char="▸"/>
            </a:pPr>
            <a:r>
              <a:rPr lang="en-US" sz="1600">
                <a:solidFill>
                  <a:schemeClr val="dk1"/>
                </a:solidFill>
                <a:latin typeface="Arial"/>
                <a:ea typeface="Arial"/>
                <a:cs typeface="Arial"/>
                <a:sym typeface="Arial"/>
              </a:rPr>
              <a:t>To resize the icon, right click and go to “size and position”, or drag a corner of the icon (not the sides) to avoid distorting the image</a:t>
            </a:r>
            <a:endParaRPr/>
          </a:p>
          <a:p>
            <a:pPr indent="-241300" lvl="0" marL="342900" marR="0" rtl="0" algn="l">
              <a:lnSpc>
                <a:spcPct val="90000"/>
              </a:lnSpc>
              <a:spcBef>
                <a:spcPts val="750"/>
              </a:spcBef>
              <a:spcAft>
                <a:spcPts val="0"/>
              </a:spcAft>
              <a:buClr>
                <a:schemeClr val="accent3"/>
              </a:buClr>
              <a:buSzPts val="1600"/>
              <a:buFont typeface="NTR"/>
              <a:buNone/>
            </a:pPr>
            <a:r>
              <a:t/>
            </a:r>
            <a:endParaRPr sz="1600">
              <a:solidFill>
                <a:schemeClr val="dk1"/>
              </a:solidFill>
              <a:latin typeface="Arial"/>
              <a:ea typeface="Arial"/>
              <a:cs typeface="Arial"/>
              <a:sym typeface="Arial"/>
            </a:endParaRPr>
          </a:p>
          <a:p>
            <a:pPr indent="-342900" lvl="0" marL="342900" marR="0" rtl="0" algn="l">
              <a:lnSpc>
                <a:spcPct val="90000"/>
              </a:lnSpc>
              <a:spcBef>
                <a:spcPts val="750"/>
              </a:spcBef>
              <a:spcAft>
                <a:spcPts val="0"/>
              </a:spcAft>
              <a:buClr>
                <a:schemeClr val="accent3"/>
              </a:buClr>
              <a:buSzPts val="1600"/>
              <a:buFont typeface="NTR"/>
              <a:buChar char="▸"/>
            </a:pPr>
            <a:r>
              <a:rPr lang="en-US" sz="1600">
                <a:solidFill>
                  <a:schemeClr val="dk1"/>
                </a:solidFill>
                <a:latin typeface="Arial"/>
                <a:ea typeface="Arial"/>
                <a:cs typeface="Arial"/>
                <a:sym typeface="Arial"/>
              </a:rPr>
              <a:t>Please do not recolor these icons</a:t>
            </a:r>
            <a:endParaRPr/>
          </a:p>
          <a:p>
            <a:pPr indent="-241300" lvl="0" marL="342900" marR="0" rtl="0" algn="l">
              <a:lnSpc>
                <a:spcPct val="90000"/>
              </a:lnSpc>
              <a:spcBef>
                <a:spcPts val="750"/>
              </a:spcBef>
              <a:spcAft>
                <a:spcPts val="0"/>
              </a:spcAft>
              <a:buClr>
                <a:schemeClr val="accent3"/>
              </a:buClr>
              <a:buSzPts val="1600"/>
              <a:buFont typeface="NTR"/>
              <a:buNone/>
            </a:pPr>
            <a:r>
              <a:t/>
            </a:r>
            <a:endParaRPr sz="1600">
              <a:solidFill>
                <a:schemeClr val="dk1"/>
              </a:solidFill>
              <a:latin typeface="Arial"/>
              <a:ea typeface="Arial"/>
              <a:cs typeface="Arial"/>
              <a:sym typeface="Arial"/>
            </a:endParaRPr>
          </a:p>
          <a:p>
            <a:pPr indent="-342900" lvl="0" marL="342900" marR="0" rtl="0" algn="l">
              <a:lnSpc>
                <a:spcPct val="90000"/>
              </a:lnSpc>
              <a:spcBef>
                <a:spcPts val="750"/>
              </a:spcBef>
              <a:spcAft>
                <a:spcPts val="0"/>
              </a:spcAft>
              <a:buClr>
                <a:schemeClr val="accent3"/>
              </a:buClr>
              <a:buSzPts val="1600"/>
              <a:buFont typeface="NTR"/>
              <a:buChar char="▸"/>
            </a:pPr>
            <a:r>
              <a:rPr lang="en-US" sz="1600">
                <a:solidFill>
                  <a:schemeClr val="dk1"/>
                </a:solidFill>
                <a:latin typeface="Arial"/>
                <a:ea typeface="Arial"/>
                <a:cs typeface="Arial"/>
                <a:sym typeface="Arial"/>
              </a:rPr>
              <a:t>Only place icons on hunter green or cream shapes to ensure all of the icon colors remain visible</a:t>
            </a:r>
            <a:endParaRPr/>
          </a:p>
        </p:txBody>
      </p:sp>
      <p:sp>
        <p:nvSpPr>
          <p:cNvPr id="165" name="Google Shape;165;p30"/>
          <p:cNvSpPr txBox="1"/>
          <p:nvPr/>
        </p:nvSpPr>
        <p:spPr>
          <a:xfrm>
            <a:off x="474388" y="275998"/>
            <a:ext cx="280717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chemeClr val="dk1"/>
                </a:solidFill>
                <a:latin typeface="Arial Narrow"/>
                <a:ea typeface="Arial Narrow"/>
                <a:cs typeface="Arial Narrow"/>
                <a:sym typeface="Arial Narrow"/>
              </a:rPr>
              <a:t>ICON GUIDELINES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8" name="Shape 18"/>
        <p:cNvGrpSpPr/>
        <p:nvPr/>
      </p:nvGrpSpPr>
      <p:grpSpPr>
        <a:xfrm>
          <a:off x="0" y="0"/>
          <a:ext cx="0" cy="0"/>
          <a:chOff x="0" y="0"/>
          <a:chExt cx="0" cy="0"/>
        </a:xfrm>
      </p:grpSpPr>
      <p:sp>
        <p:nvSpPr>
          <p:cNvPr id="19" name="Google Shape;19;p14"/>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Logo">
  <p:cSld name="Blank Slide With Logo">
    <p:spTree>
      <p:nvGrpSpPr>
        <p:cNvPr id="20" name="Shape 20"/>
        <p:cNvGrpSpPr/>
        <p:nvPr/>
      </p:nvGrpSpPr>
      <p:grpSpPr>
        <a:xfrm>
          <a:off x="0" y="0"/>
          <a:ext cx="0" cy="0"/>
          <a:chOff x="0" y="0"/>
          <a:chExt cx="0" cy="0"/>
        </a:xfrm>
      </p:grpSpPr>
      <p:sp>
        <p:nvSpPr>
          <p:cNvPr id="21" name="Google Shape;21;p15"/>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3" name="Shape 23"/>
        <p:cNvGrpSpPr/>
        <p:nvPr/>
      </p:nvGrpSpPr>
      <p:grpSpPr>
        <a:xfrm>
          <a:off x="0" y="0"/>
          <a:ext cx="0" cy="0"/>
          <a:chOff x="0" y="0"/>
          <a:chExt cx="0" cy="0"/>
        </a:xfrm>
      </p:grpSpPr>
      <p:pic>
        <p:nvPicPr>
          <p:cNvPr id="24" name="Google Shape;24;p16"/>
          <p:cNvPicPr preferRelativeResize="0"/>
          <p:nvPr/>
        </p:nvPicPr>
        <p:blipFill rotWithShape="1">
          <a:blip r:embed="rId2">
            <a:alphaModFix/>
          </a:blip>
          <a:srcRect b="8630" l="0" r="0" t="-8015"/>
          <a:stretch/>
        </p:blipFill>
        <p:spPr>
          <a:xfrm>
            <a:off x="5040260" y="91440"/>
            <a:ext cx="7151740" cy="6766560"/>
          </a:xfrm>
          <a:prstGeom prst="rect">
            <a:avLst/>
          </a:prstGeom>
          <a:noFill/>
          <a:ln>
            <a:noFill/>
          </a:ln>
        </p:spPr>
      </p:pic>
      <p:pic>
        <p:nvPicPr>
          <p:cNvPr id="25" name="Google Shape;25;p16"/>
          <p:cNvPicPr preferRelativeResize="0"/>
          <p:nvPr/>
        </p:nvPicPr>
        <p:blipFill rotWithShape="1">
          <a:blip r:embed="rId3">
            <a:alphaModFix/>
          </a:blip>
          <a:srcRect b="50216" l="39521" r="-39521" t="-856"/>
          <a:stretch/>
        </p:blipFill>
        <p:spPr>
          <a:xfrm>
            <a:off x="0" y="5486400"/>
            <a:ext cx="5033987" cy="1371600"/>
          </a:xfrm>
          <a:prstGeom prst="rect">
            <a:avLst/>
          </a:prstGeom>
          <a:noFill/>
          <a:ln>
            <a:noFill/>
          </a:ln>
        </p:spPr>
      </p:pic>
      <p:sp>
        <p:nvSpPr>
          <p:cNvPr id="26" name="Google Shape;26;p16"/>
          <p:cNvSpPr/>
          <p:nvPr/>
        </p:nvSpPr>
        <p:spPr>
          <a:xfrm rot="5400000">
            <a:off x="-64619" y="64487"/>
            <a:ext cx="2992752" cy="2863519"/>
          </a:xfrm>
          <a:prstGeom prst="rtTriangle">
            <a:avLst/>
          </a:prstGeom>
          <a:solidFill>
            <a:srgbClr val="9BD3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 name="Google Shape;27;p16"/>
          <p:cNvPicPr preferRelativeResize="0"/>
          <p:nvPr/>
        </p:nvPicPr>
        <p:blipFill rotWithShape="1">
          <a:blip r:embed="rId4">
            <a:alphaModFix/>
          </a:blip>
          <a:srcRect b="-4580" l="0" r="0" t="24863"/>
          <a:stretch/>
        </p:blipFill>
        <p:spPr>
          <a:xfrm>
            <a:off x="7524494" y="0"/>
            <a:ext cx="2650784" cy="2011680"/>
          </a:xfrm>
          <a:prstGeom prst="rect">
            <a:avLst/>
          </a:prstGeom>
          <a:noFill/>
          <a:ln>
            <a:noFill/>
          </a:ln>
        </p:spPr>
      </p:pic>
      <p:sp>
        <p:nvSpPr>
          <p:cNvPr id="28" name="Google Shape;28;p16"/>
          <p:cNvSpPr txBox="1"/>
          <p:nvPr>
            <p:ph idx="1" type="body"/>
          </p:nvPr>
        </p:nvSpPr>
        <p:spPr>
          <a:xfrm>
            <a:off x="5842479" y="2255520"/>
            <a:ext cx="5038725" cy="2824480"/>
          </a:xfrm>
          <a:prstGeom prst="rect">
            <a:avLst/>
          </a:prstGeom>
          <a:noFill/>
          <a:ln>
            <a:noFill/>
          </a:ln>
        </p:spPr>
        <p:txBody>
          <a:bodyPr anchorCtr="0" anchor="ctr" bIns="45700" lIns="91425" spcFirstLastPara="1" rIns="91425" wrap="square" tIns="45700">
            <a:noAutofit/>
          </a:bodyPr>
          <a:lstStyle>
            <a:lvl1pPr indent="-342900" lvl="0" marL="457200" algn="l">
              <a:lnSpc>
                <a:spcPct val="100000"/>
              </a:lnSpc>
              <a:spcBef>
                <a:spcPts val="1000"/>
              </a:spcBef>
              <a:spcAft>
                <a:spcPts val="0"/>
              </a:spcAft>
              <a:buSzPts val="1800"/>
              <a:buFont typeface="Times New Roman"/>
              <a:buAutoNum type="arabicPeriod"/>
              <a:defRPr b="1">
                <a:latin typeface="Times New Roman"/>
                <a:ea typeface="Times New Roman"/>
                <a:cs typeface="Times New Roman"/>
                <a:sym typeface="Times New Roman"/>
              </a:defRPr>
            </a:lvl1pPr>
            <a:lvl2pPr indent="-330200" lvl="1" marL="914400" algn="l">
              <a:lnSpc>
                <a:spcPct val="100000"/>
              </a:lnSpc>
              <a:spcBef>
                <a:spcPts val="500"/>
              </a:spcBef>
              <a:spcAft>
                <a:spcPts val="0"/>
              </a:spcAft>
              <a:buSzPts val="1600"/>
              <a:buFont typeface="Times New Roman"/>
              <a:buAutoNum type="arabicPeriod"/>
              <a:defRPr/>
            </a:lvl2pPr>
            <a:lvl3pPr indent="-317500" lvl="2" marL="1371600" algn="l">
              <a:lnSpc>
                <a:spcPct val="100000"/>
              </a:lnSpc>
              <a:spcBef>
                <a:spcPts val="500"/>
              </a:spcBef>
              <a:spcAft>
                <a:spcPts val="0"/>
              </a:spcAft>
              <a:buSzPts val="1400"/>
              <a:buFont typeface="Times New Roman"/>
              <a:buAutoNum type="arabicPeriod"/>
              <a:defRPr/>
            </a:lvl3pPr>
            <a:lvl4pPr indent="-304800" lvl="3" marL="1828800" algn="l">
              <a:lnSpc>
                <a:spcPct val="100000"/>
              </a:lnSpc>
              <a:spcBef>
                <a:spcPts val="500"/>
              </a:spcBef>
              <a:spcAft>
                <a:spcPts val="0"/>
              </a:spcAft>
              <a:buSzPts val="1200"/>
              <a:buFont typeface="Times New Roman"/>
              <a:buAutoNum type="arabicPeriod"/>
              <a:defRPr/>
            </a:lvl4pPr>
            <a:lvl5pPr indent="-298450" lvl="4" marL="2286000" algn="l">
              <a:lnSpc>
                <a:spcPct val="100000"/>
              </a:lnSpc>
              <a:spcBef>
                <a:spcPts val="500"/>
              </a:spcBef>
              <a:spcAft>
                <a:spcPts val="0"/>
              </a:spcAft>
              <a:buSzPts val="1100"/>
              <a:buFont typeface="Times New Roman"/>
              <a:buAutoNum type="arabicPerio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1814" l="-1" r="-704" t="3737"/>
          <a:stretch/>
        </p:blipFill>
        <p:spPr>
          <a:xfrm>
            <a:off x="6570388" y="9161"/>
            <a:ext cx="5621612" cy="5212080"/>
          </a:xfrm>
          <a:prstGeom prst="rect">
            <a:avLst/>
          </a:prstGeom>
          <a:noFill/>
          <a:ln>
            <a:noFill/>
          </a:ln>
        </p:spPr>
      </p:pic>
      <p:pic>
        <p:nvPicPr>
          <p:cNvPr id="31" name="Google Shape;31;p17"/>
          <p:cNvPicPr preferRelativeResize="0"/>
          <p:nvPr/>
        </p:nvPicPr>
        <p:blipFill rotWithShape="1">
          <a:blip r:embed="rId3">
            <a:alphaModFix/>
          </a:blip>
          <a:srcRect b="0" l="0" r="0" t="0"/>
          <a:stretch/>
        </p:blipFill>
        <p:spPr>
          <a:xfrm>
            <a:off x="1056097" y="2468984"/>
            <a:ext cx="8176731" cy="4399553"/>
          </a:xfrm>
          <a:prstGeom prst="rect">
            <a:avLst/>
          </a:prstGeom>
          <a:noFill/>
          <a:ln>
            <a:noFill/>
          </a:ln>
        </p:spPr>
      </p:pic>
      <p:pic>
        <p:nvPicPr>
          <p:cNvPr id="32" name="Google Shape;32;p17"/>
          <p:cNvPicPr preferRelativeResize="0"/>
          <p:nvPr/>
        </p:nvPicPr>
        <p:blipFill rotWithShape="1">
          <a:blip r:embed="rId4">
            <a:alphaModFix/>
          </a:blip>
          <a:srcRect b="-2973" l="0" r="0" t="40521"/>
          <a:stretch/>
        </p:blipFill>
        <p:spPr>
          <a:xfrm>
            <a:off x="2251051" y="0"/>
            <a:ext cx="3844949" cy="2286000"/>
          </a:xfrm>
          <a:prstGeom prst="rect">
            <a:avLst/>
          </a:prstGeom>
          <a:noFill/>
          <a:ln>
            <a:noFill/>
          </a:ln>
        </p:spPr>
      </p:pic>
      <p:sp>
        <p:nvSpPr>
          <p:cNvPr id="33" name="Google Shape;33;p17"/>
          <p:cNvSpPr txBox="1"/>
          <p:nvPr>
            <p:ph type="ctrTitle"/>
          </p:nvPr>
        </p:nvSpPr>
        <p:spPr>
          <a:xfrm>
            <a:off x="398126" y="2520320"/>
            <a:ext cx="6737616" cy="219605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Times New Roman"/>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 name="Google Shape;34;p17"/>
          <p:cNvCxnSpPr>
            <a:endCxn id="31" idx="0"/>
          </p:cNvCxnSpPr>
          <p:nvPr/>
        </p:nvCxnSpPr>
        <p:spPr>
          <a:xfrm flipH="1" rot="10800000">
            <a:off x="474363" y="2468984"/>
            <a:ext cx="4670100" cy="7500"/>
          </a:xfrm>
          <a:prstGeom prst="straightConnector1">
            <a:avLst/>
          </a:prstGeom>
          <a:noFill/>
          <a:ln cap="flat" cmpd="sng" w="63500">
            <a:solidFill>
              <a:schemeClr val="accent5"/>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 Content">
  <p:cSld name="1_Title + Content">
    <p:spTree>
      <p:nvGrpSpPr>
        <p:cNvPr id="35" name="Shape 35"/>
        <p:cNvGrpSpPr/>
        <p:nvPr/>
      </p:nvGrpSpPr>
      <p:grpSpPr>
        <a:xfrm>
          <a:off x="0" y="0"/>
          <a:ext cx="0" cy="0"/>
          <a:chOff x="0" y="0"/>
          <a:chExt cx="0" cy="0"/>
        </a:xfrm>
      </p:grpSpPr>
      <p:cxnSp>
        <p:nvCxnSpPr>
          <p:cNvPr id="36" name="Google Shape;36;p18"/>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pic>
        <p:nvPicPr>
          <p:cNvPr id="37" name="Google Shape;37;p18"/>
          <p:cNvPicPr preferRelativeResize="0"/>
          <p:nvPr/>
        </p:nvPicPr>
        <p:blipFill rotWithShape="1">
          <a:blip r:embed="rId2">
            <a:alphaModFix/>
          </a:blip>
          <a:srcRect b="0" l="65773" r="0" t="0"/>
          <a:stretch/>
        </p:blipFill>
        <p:spPr>
          <a:xfrm>
            <a:off x="-1" y="5316695"/>
            <a:ext cx="565553" cy="1573040"/>
          </a:xfrm>
          <a:prstGeom prst="rect">
            <a:avLst/>
          </a:prstGeom>
          <a:noFill/>
          <a:ln>
            <a:noFill/>
          </a:ln>
        </p:spPr>
      </p:pic>
      <p:sp>
        <p:nvSpPr>
          <p:cNvPr id="38" name="Google Shape;38;p18"/>
          <p:cNvSpPr/>
          <p:nvPr/>
        </p:nvSpPr>
        <p:spPr>
          <a:xfrm rot="-5400000">
            <a:off x="10333712" y="4988560"/>
            <a:ext cx="1869437" cy="1869437"/>
          </a:xfrm>
          <a:prstGeom prst="rtTriangl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18"/>
          <p:cNvSpPr txBox="1"/>
          <p:nvPr>
            <p:ph idx="1" type="body"/>
          </p:nvPr>
        </p:nvSpPr>
        <p:spPr>
          <a:xfrm>
            <a:off x="696594" y="1581297"/>
            <a:ext cx="10636581"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0" name="Google Shape;40;p18"/>
          <p:cNvPicPr preferRelativeResize="0"/>
          <p:nvPr/>
        </p:nvPicPr>
        <p:blipFill rotWithShape="1">
          <a:blip r:embed="rId3">
            <a:alphaModFix/>
          </a:blip>
          <a:srcRect b="0" l="54287" r="0" t="0"/>
          <a:stretch/>
        </p:blipFill>
        <p:spPr>
          <a:xfrm>
            <a:off x="-1" y="951513"/>
            <a:ext cx="1226134" cy="1443208"/>
          </a:xfrm>
          <a:prstGeom prst="rect">
            <a:avLst/>
          </a:prstGeom>
          <a:noFill/>
          <a:ln>
            <a:noFill/>
          </a:ln>
        </p:spPr>
      </p:pic>
      <p:sp>
        <p:nvSpPr>
          <p:cNvPr id="41" name="Google Shape;41;p18"/>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42" name="Google Shape;42;p18"/>
          <p:cNvSpPr txBox="1"/>
          <p:nvPr>
            <p:ph type="ctrTitle"/>
          </p:nvPr>
        </p:nvSpPr>
        <p:spPr>
          <a:xfrm>
            <a:off x="474387" y="211382"/>
            <a:ext cx="10858787"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 Content">
  <p:cSld name="2_Title + Content">
    <p:spTree>
      <p:nvGrpSpPr>
        <p:cNvPr id="44" name="Shape 44"/>
        <p:cNvGrpSpPr/>
        <p:nvPr/>
      </p:nvGrpSpPr>
      <p:grpSpPr>
        <a:xfrm>
          <a:off x="0" y="0"/>
          <a:ext cx="0" cy="0"/>
          <a:chOff x="0" y="0"/>
          <a:chExt cx="0" cy="0"/>
        </a:xfrm>
      </p:grpSpPr>
      <p:sp>
        <p:nvSpPr>
          <p:cNvPr id="45" name="Google Shape;45;p19"/>
          <p:cNvSpPr/>
          <p:nvPr/>
        </p:nvSpPr>
        <p:spPr>
          <a:xfrm rot="-5400000">
            <a:off x="10333714" y="4988560"/>
            <a:ext cx="1869437" cy="1869437"/>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6" name="Google Shape;46;p19"/>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47" name="Google Shape;47;p19"/>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48" name="Google Shape;48;p19"/>
          <p:cNvSpPr txBox="1"/>
          <p:nvPr>
            <p:ph type="ctrTitle"/>
          </p:nvPr>
        </p:nvSpPr>
        <p:spPr>
          <a:xfrm>
            <a:off x="474387" y="211382"/>
            <a:ext cx="10858787"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9"/>
          <p:cNvSpPr txBox="1"/>
          <p:nvPr>
            <p:ph idx="1" type="body"/>
          </p:nvPr>
        </p:nvSpPr>
        <p:spPr>
          <a:xfrm>
            <a:off x="696594" y="1581297"/>
            <a:ext cx="10636581"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 name="Google Shape;50;p19"/>
          <p:cNvPicPr preferRelativeResize="0"/>
          <p:nvPr/>
        </p:nvPicPr>
        <p:blipFill rotWithShape="1">
          <a:blip r:embed="rId2">
            <a:alphaModFix/>
          </a:blip>
          <a:srcRect b="0" l="65773" r="0" t="0"/>
          <a:stretch/>
        </p:blipFill>
        <p:spPr>
          <a:xfrm>
            <a:off x="-1" y="5316695"/>
            <a:ext cx="565553" cy="1573040"/>
          </a:xfrm>
          <a:prstGeom prst="rect">
            <a:avLst/>
          </a:prstGeom>
          <a:noFill/>
          <a:ln>
            <a:noFill/>
          </a:ln>
        </p:spPr>
      </p:pic>
      <p:pic>
        <p:nvPicPr>
          <p:cNvPr id="51" name="Google Shape;51;p19"/>
          <p:cNvPicPr preferRelativeResize="0"/>
          <p:nvPr/>
        </p:nvPicPr>
        <p:blipFill rotWithShape="1">
          <a:blip r:embed="rId3">
            <a:alphaModFix/>
          </a:blip>
          <a:srcRect b="0" l="53809" r="-3603" t="0"/>
          <a:stretch/>
        </p:blipFill>
        <p:spPr>
          <a:xfrm>
            <a:off x="-1" y="951513"/>
            <a:ext cx="1335537" cy="1443208"/>
          </a:xfrm>
          <a:prstGeom prst="rect">
            <a:avLst/>
          </a:prstGeom>
          <a:noFill/>
          <a:ln>
            <a:noFill/>
          </a:ln>
        </p:spPr>
      </p:pic>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53" name="Shape 53"/>
        <p:cNvGrpSpPr/>
        <p:nvPr/>
      </p:nvGrpSpPr>
      <p:grpSpPr>
        <a:xfrm>
          <a:off x="0" y="0"/>
          <a:ext cx="0" cy="0"/>
          <a:chOff x="0" y="0"/>
          <a:chExt cx="0" cy="0"/>
        </a:xfrm>
      </p:grpSpPr>
      <p:sp>
        <p:nvSpPr>
          <p:cNvPr id="54" name="Google Shape;54;p20"/>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cxnSp>
        <p:nvCxnSpPr>
          <p:cNvPr id="55" name="Google Shape;55;p20"/>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56" name="Google Shape;56;p20"/>
          <p:cNvSpPr txBox="1"/>
          <p:nvPr>
            <p:ph type="ctrTitle"/>
          </p:nvPr>
        </p:nvSpPr>
        <p:spPr>
          <a:xfrm>
            <a:off x="474388" y="211382"/>
            <a:ext cx="10858787"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0"/>
          <p:cNvSpPr txBox="1"/>
          <p:nvPr>
            <p:ph idx="1" type="body"/>
          </p:nvPr>
        </p:nvSpPr>
        <p:spPr>
          <a:xfrm>
            <a:off x="696594" y="1581297"/>
            <a:ext cx="10636581"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 2 Content">
  <p:cSld name="3_Title + 2 Content">
    <p:spTree>
      <p:nvGrpSpPr>
        <p:cNvPr id="59" name="Shape 59"/>
        <p:cNvGrpSpPr/>
        <p:nvPr/>
      </p:nvGrpSpPr>
      <p:grpSpPr>
        <a:xfrm>
          <a:off x="0" y="0"/>
          <a:ext cx="0" cy="0"/>
          <a:chOff x="0" y="0"/>
          <a:chExt cx="0" cy="0"/>
        </a:xfrm>
      </p:grpSpPr>
      <p:sp>
        <p:nvSpPr>
          <p:cNvPr id="60" name="Google Shape;60;p21"/>
          <p:cNvSpPr/>
          <p:nvPr/>
        </p:nvSpPr>
        <p:spPr>
          <a:xfrm rot="-5400000">
            <a:off x="10333712" y="4988560"/>
            <a:ext cx="1869437" cy="1869437"/>
          </a:xfrm>
          <a:prstGeom prst="rtTriangl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1" name="Google Shape;61;p21"/>
          <p:cNvCxnSpPr/>
          <p:nvPr/>
        </p:nvCxnSpPr>
        <p:spPr>
          <a:xfrm>
            <a:off x="474388" y="795213"/>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62" name="Google Shape;62;p21"/>
          <p:cNvSpPr txBox="1"/>
          <p:nvPr>
            <p:ph idx="1" type="body"/>
          </p:nvPr>
        </p:nvSpPr>
        <p:spPr>
          <a:xfrm>
            <a:off x="691308" y="1598577"/>
            <a:ext cx="5181600"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1"/>
          <p:cNvSpPr txBox="1"/>
          <p:nvPr>
            <p:ph idx="2" type="body"/>
          </p:nvPr>
        </p:nvSpPr>
        <p:spPr>
          <a:xfrm>
            <a:off x="6172200" y="1598577"/>
            <a:ext cx="5181600" cy="4159486"/>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04800" lvl="3" marL="1828800" algn="l">
              <a:lnSpc>
                <a:spcPct val="100000"/>
              </a:lnSpc>
              <a:spcBef>
                <a:spcPts val="500"/>
              </a:spcBef>
              <a:spcAft>
                <a:spcPts val="0"/>
              </a:spcAft>
              <a:buSzPts val="1200"/>
              <a:buChar char="▸"/>
              <a:defRPr sz="1200"/>
            </a:lvl4pPr>
            <a:lvl5pPr indent="-298450" lvl="4" marL="2286000" algn="l">
              <a:lnSpc>
                <a:spcPct val="100000"/>
              </a:lnSpc>
              <a:spcBef>
                <a:spcPts val="500"/>
              </a:spcBef>
              <a:spcAft>
                <a:spcPts val="0"/>
              </a:spcAft>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4" name="Google Shape;64;p21"/>
          <p:cNvPicPr preferRelativeResize="0"/>
          <p:nvPr/>
        </p:nvPicPr>
        <p:blipFill rotWithShape="1">
          <a:blip r:embed="rId2">
            <a:alphaModFix/>
          </a:blip>
          <a:srcRect b="256" l="65775" r="-10046" t="-256"/>
          <a:stretch/>
        </p:blipFill>
        <p:spPr>
          <a:xfrm>
            <a:off x="0" y="5312664"/>
            <a:ext cx="731520" cy="1573040"/>
          </a:xfrm>
          <a:prstGeom prst="rect">
            <a:avLst/>
          </a:prstGeom>
          <a:noFill/>
          <a:ln>
            <a:noFill/>
          </a:ln>
        </p:spPr>
      </p:pic>
      <p:pic>
        <p:nvPicPr>
          <p:cNvPr id="65" name="Google Shape;65;p21"/>
          <p:cNvPicPr preferRelativeResize="0"/>
          <p:nvPr/>
        </p:nvPicPr>
        <p:blipFill rotWithShape="1">
          <a:blip r:embed="rId3">
            <a:alphaModFix/>
          </a:blip>
          <a:srcRect b="0" l="54287" r="0" t="0"/>
          <a:stretch/>
        </p:blipFill>
        <p:spPr>
          <a:xfrm>
            <a:off x="-1" y="951513"/>
            <a:ext cx="1226134" cy="1443208"/>
          </a:xfrm>
          <a:prstGeom prst="rect">
            <a:avLst/>
          </a:prstGeom>
          <a:noFill/>
          <a:ln>
            <a:noFill/>
          </a:ln>
        </p:spPr>
      </p:pic>
      <p:sp>
        <p:nvSpPr>
          <p:cNvPr id="66" name="Google Shape;66;p21"/>
          <p:cNvSpPr txBox="1"/>
          <p:nvPr/>
        </p:nvSpPr>
        <p:spPr>
          <a:xfrm>
            <a:off x="10352221" y="309334"/>
            <a:ext cx="1329496" cy="365125"/>
          </a:xfrm>
          <a:prstGeom prst="rect">
            <a:avLst/>
          </a:prstGeom>
          <a:noFill/>
          <a:ln>
            <a:noFill/>
          </a:ln>
        </p:spPr>
        <p:txBody>
          <a:bodyPr anchorCtr="0" anchor="ctr" bIns="45700" lIns="91425" spcFirstLastPara="1" rIns="91425" wrap="square" tIns="45700">
            <a:noAutofit/>
          </a:bodyPr>
          <a:lstStyle/>
          <a:p>
            <a:pPr indent="0" lvl="1" marL="457200" marR="0" rtl="0" algn="r">
              <a:spcBef>
                <a:spcPts val="0"/>
              </a:spcBef>
              <a:spcAft>
                <a:spcPts val="0"/>
              </a:spcAft>
              <a:buNone/>
            </a:pPr>
            <a:fld id="{00000000-1234-1234-1234-123412341234}" type="slidenum">
              <a:rPr b="1" i="0" lang="en-US" sz="1000" u="none" cap="none" strike="noStrike">
                <a:solidFill>
                  <a:schemeClr val="accent1"/>
                </a:solidFill>
                <a:latin typeface="Arial Narrow"/>
                <a:ea typeface="Arial Narrow"/>
                <a:cs typeface="Arial Narrow"/>
                <a:sym typeface="Arial Narrow"/>
              </a:rPr>
              <a:t>‹#›</a:t>
            </a:fld>
            <a:endParaRPr b="1" i="0" sz="1000" u="none" cap="none" strike="noStrike">
              <a:solidFill>
                <a:schemeClr val="accent1"/>
              </a:solidFill>
              <a:latin typeface="Arial Narrow"/>
              <a:ea typeface="Arial Narrow"/>
              <a:cs typeface="Arial Narrow"/>
              <a:sym typeface="Arial Narrow"/>
            </a:endParaRPr>
          </a:p>
        </p:txBody>
      </p:sp>
      <p:sp>
        <p:nvSpPr>
          <p:cNvPr id="67" name="Google Shape;67;p21"/>
          <p:cNvSpPr txBox="1"/>
          <p:nvPr>
            <p:ph type="ctrTitle"/>
          </p:nvPr>
        </p:nvSpPr>
        <p:spPr>
          <a:xfrm>
            <a:off x="474388" y="211382"/>
            <a:ext cx="10879412" cy="58383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Narrow"/>
              <a:buNone/>
              <a:defRPr b="1" i="0" sz="2800" cap="none">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Times New Roman"/>
              <a:buNone/>
              <a:defRPr b="1" i="0" sz="28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3"/>
              </a:buClr>
              <a:buSzPts val="1800"/>
              <a:buFont typeface="NTR"/>
              <a:buChar char="▸"/>
              <a:defRPr b="0" i="0" sz="1800" u="none" cap="none" strike="noStrike">
                <a:solidFill>
                  <a:schemeClr val="dk1"/>
                </a:solidFill>
                <a:latin typeface="Arial"/>
                <a:ea typeface="Arial"/>
                <a:cs typeface="Arial"/>
                <a:sym typeface="Arial"/>
              </a:defRPr>
            </a:lvl1pPr>
            <a:lvl2pPr indent="-330200" lvl="1" marL="914400" marR="0" rtl="0" algn="l">
              <a:lnSpc>
                <a:spcPct val="100000"/>
              </a:lnSpc>
              <a:spcBef>
                <a:spcPts val="500"/>
              </a:spcBef>
              <a:spcAft>
                <a:spcPts val="0"/>
              </a:spcAft>
              <a:buClr>
                <a:schemeClr val="accent4"/>
              </a:buClr>
              <a:buSzPts val="1600"/>
              <a:buFont typeface="NTR"/>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500"/>
              </a:spcBef>
              <a:spcAft>
                <a:spcPts val="0"/>
              </a:spcAft>
              <a:buClr>
                <a:schemeClr val="accent5"/>
              </a:buClr>
              <a:buSzPts val="1400"/>
              <a:buFont typeface="NTR"/>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accent6"/>
              </a:buClr>
              <a:buSzPts val="1200"/>
              <a:buFont typeface="NTR"/>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500"/>
              </a:spcBef>
              <a:spcAft>
                <a:spcPts val="0"/>
              </a:spcAft>
              <a:buClr>
                <a:schemeClr val="dk1"/>
              </a:buClr>
              <a:buSzPts val="1100"/>
              <a:buFont typeface="NTR"/>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979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nvSpPr>
        <p:spPr>
          <a:xfrm>
            <a:off x="190500" y="6515100"/>
            <a:ext cx="1212850"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00" u="none" cap="none" strike="noStrike">
                <a:solidFill>
                  <a:srgbClr val="737373"/>
                </a:solidFill>
                <a:latin typeface="Arial"/>
                <a:ea typeface="Arial"/>
                <a:cs typeface="Arial"/>
                <a:sym typeface="Arial"/>
              </a:rPr>
              <a:t>DTCC Public (White)</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arxiv.org/abs/1512.03385" TargetMode="External"/><Relationship Id="rId10" Type="http://schemas.openxmlformats.org/officeDocument/2006/relationships/hyperlink" Target="https://doi.org/10.1109/LSP.2016.2603342" TargetMode="External"/><Relationship Id="rId12" Type="http://schemas.openxmlformats.org/officeDocument/2006/relationships/hyperlink" Target="https://arxiv.org/abs/1512.03385"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dhs.gov/sites/default/files/publications/increasing_threats_of_deepfake_identities_0.pdf" TargetMode="External"/><Relationship Id="rId4" Type="http://schemas.openxmlformats.org/officeDocument/2006/relationships/hyperlink" Target="https://www.dhs.gov/sites/default/files/publications/increasing_threats_of_deepfake_identities_0.pdf" TargetMode="External"/><Relationship Id="rId9" Type="http://schemas.openxmlformats.org/officeDocument/2006/relationships/hyperlink" Target="https://doi.org/10.1109/LSP.2016.2603342" TargetMode="External"/><Relationship Id="rId5" Type="http://schemas.openxmlformats.org/officeDocument/2006/relationships/hyperlink" Target="https://www.kaggle.com/competitions/deepfake-detection-challenge" TargetMode="External"/><Relationship Id="rId6" Type="http://schemas.openxmlformats.org/officeDocument/2006/relationships/hyperlink" Target="https://www.kaggle.com/competitions/deepfake-detection-challenge" TargetMode="External"/><Relationship Id="rId7" Type="http://schemas.openxmlformats.org/officeDocument/2006/relationships/hyperlink" Target="https://kaggle.com/competitions/deepfake-detection-challenge" TargetMode="External"/><Relationship Id="rId8" Type="http://schemas.openxmlformats.org/officeDocument/2006/relationships/hyperlink" Target="https://kaggle.com/competitions/deepfake-detection-challen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nn.com/2024/02/04/asia/deepfake-cfo-scam-hong-kong-intl-hnk/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competitions/deepfake-detection-challenge"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research.google/blog/contributing-data-to-deepfake-detection-research/" TargetMode="External"/><Relationship Id="rId4" Type="http://schemas.openxmlformats.org/officeDocument/2006/relationships/hyperlink" Target="https://github.com/ondyari/FaceForensics/" TargetMode="External"/><Relationship Id="rId5" Type="http://schemas.openxmlformats.org/officeDocument/2006/relationships/hyperlink" Target="https://github.com/ondyari/FaceForensics/" TargetMode="External"/><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
          <p:cNvSpPr txBox="1"/>
          <p:nvPr/>
        </p:nvSpPr>
        <p:spPr>
          <a:xfrm>
            <a:off x="454668" y="5514161"/>
            <a:ext cx="109354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000"/>
              <a:buFont typeface="Arial"/>
              <a:buNone/>
            </a:pPr>
            <a:r>
              <a:rPr b="0" i="0" lang="en-US" sz="1000" u="none" cap="none" strike="noStrike">
                <a:solidFill>
                  <a:schemeClr val="accent1"/>
                </a:solidFill>
                <a:latin typeface="Arial"/>
                <a:ea typeface="Arial"/>
                <a:cs typeface="Arial"/>
                <a:sym typeface="Arial"/>
              </a:rPr>
              <a:t>PRESENTERS:</a:t>
            </a:r>
            <a:endParaRPr/>
          </a:p>
        </p:txBody>
      </p:sp>
      <p:sp>
        <p:nvSpPr>
          <p:cNvPr id="172" name="Google Shape;172;p1"/>
          <p:cNvSpPr txBox="1"/>
          <p:nvPr>
            <p:ph type="ctrTitle"/>
          </p:nvPr>
        </p:nvSpPr>
        <p:spPr>
          <a:xfrm>
            <a:off x="565550" y="2491025"/>
            <a:ext cx="11334300" cy="1755600"/>
          </a:xfrm>
          <a:prstGeom prst="rect">
            <a:avLst/>
          </a:prstGeom>
          <a:noFill/>
          <a:ln>
            <a:noFill/>
          </a:ln>
        </p:spPr>
        <p:txBody>
          <a:bodyPr anchorCtr="0" anchor="b" bIns="45700" lIns="91425" spcFirstLastPara="1" rIns="91425" wrap="square" tIns="45700">
            <a:noAutofit/>
          </a:bodyPr>
          <a:lstStyle/>
          <a:p>
            <a:pPr indent="-192088" lvl="0" marL="192088" rtl="0" algn="l">
              <a:lnSpc>
                <a:spcPct val="90000"/>
              </a:lnSpc>
              <a:spcBef>
                <a:spcPts val="0"/>
              </a:spcBef>
              <a:spcAft>
                <a:spcPts val="0"/>
              </a:spcAft>
              <a:buClr>
                <a:schemeClr val="dk1"/>
              </a:buClr>
              <a:buSzPts val="6000"/>
              <a:buFont typeface="Times New Roman"/>
              <a:buNone/>
            </a:pPr>
            <a:r>
              <a:rPr lang="en-US" sz="2700"/>
              <a:t>Mitigating the Risks of Generative AI: Deepfake Detection and Prevention</a:t>
            </a:r>
            <a:endParaRPr sz="2700"/>
          </a:p>
        </p:txBody>
      </p:sp>
      <p:sp>
        <p:nvSpPr>
          <p:cNvPr id="173" name="Google Shape;173;p1"/>
          <p:cNvSpPr txBox="1"/>
          <p:nvPr>
            <p:ph idx="1" type="subTitle"/>
          </p:nvPr>
        </p:nvSpPr>
        <p:spPr>
          <a:xfrm>
            <a:off x="510476" y="4666464"/>
            <a:ext cx="6625486" cy="46274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BBVA</a:t>
            </a:r>
            <a:endParaRPr/>
          </a:p>
        </p:txBody>
      </p:sp>
      <p:sp>
        <p:nvSpPr>
          <p:cNvPr id="174" name="Google Shape;174;p1"/>
          <p:cNvSpPr txBox="1"/>
          <p:nvPr/>
        </p:nvSpPr>
        <p:spPr>
          <a:xfrm>
            <a:off x="1471650" y="5514150"/>
            <a:ext cx="3973200" cy="6258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accent3"/>
              </a:buClr>
              <a:buSzPts val="1000"/>
              <a:buFont typeface="NTR"/>
              <a:buNone/>
            </a:pPr>
            <a:r>
              <a:rPr lang="en-US" sz="1000">
                <a:solidFill>
                  <a:schemeClr val="accent3"/>
                </a:solidFill>
              </a:rPr>
              <a:t>Michael Madden - </a:t>
            </a:r>
            <a:r>
              <a:rPr lang="en-US" sz="1000">
                <a:solidFill>
                  <a:schemeClr val="accent3"/>
                </a:solidFill>
              </a:rPr>
              <a:t>Information Security</a:t>
            </a:r>
            <a:endParaRPr sz="1000">
              <a:solidFill>
                <a:schemeClr val="accent3"/>
              </a:solidFill>
            </a:endParaRPr>
          </a:p>
          <a:p>
            <a:pPr indent="0" lvl="0" marL="0" marR="0" rtl="0" algn="l">
              <a:lnSpc>
                <a:spcPct val="115000"/>
              </a:lnSpc>
              <a:spcBef>
                <a:spcPts val="0"/>
              </a:spcBef>
              <a:spcAft>
                <a:spcPts val="0"/>
              </a:spcAft>
              <a:buClr>
                <a:schemeClr val="accent3"/>
              </a:buClr>
              <a:buSzPts val="1000"/>
              <a:buFont typeface="NTR"/>
              <a:buNone/>
            </a:pPr>
            <a:r>
              <a:rPr lang="en-US" sz="1000">
                <a:solidFill>
                  <a:schemeClr val="accent3"/>
                </a:solidFill>
              </a:rPr>
              <a:t>Vishesh Shah - </a:t>
            </a:r>
            <a:r>
              <a:rPr lang="en-US" sz="1000">
                <a:solidFill>
                  <a:schemeClr val="accent3"/>
                </a:solidFill>
              </a:rPr>
              <a:t>Information Security</a:t>
            </a:r>
            <a:endParaRPr sz="1000">
              <a:solidFill>
                <a:schemeClr val="accent3"/>
              </a:solidFill>
            </a:endParaRPr>
          </a:p>
          <a:p>
            <a:pPr indent="0" lvl="0" marL="0" marR="0" rtl="0" algn="l">
              <a:lnSpc>
                <a:spcPct val="115000"/>
              </a:lnSpc>
              <a:spcBef>
                <a:spcPts val="0"/>
              </a:spcBef>
              <a:spcAft>
                <a:spcPts val="0"/>
              </a:spcAft>
              <a:buClr>
                <a:schemeClr val="accent3"/>
              </a:buClr>
              <a:buSzPts val="1000"/>
              <a:buFont typeface="NTR"/>
              <a:buNone/>
            </a:pPr>
            <a:r>
              <a:rPr lang="en-US" sz="1000">
                <a:solidFill>
                  <a:schemeClr val="accent3"/>
                </a:solidFill>
              </a:rPr>
              <a:t>Erik Dali - Global Markets, Data Scientist &amp; Algorithmic Trading</a:t>
            </a:r>
            <a:endParaRPr/>
          </a:p>
        </p:txBody>
      </p:sp>
      <p:grpSp>
        <p:nvGrpSpPr>
          <p:cNvPr id="175" name="Google Shape;175;p1"/>
          <p:cNvGrpSpPr/>
          <p:nvPr/>
        </p:nvGrpSpPr>
        <p:grpSpPr>
          <a:xfrm>
            <a:off x="454674" y="6139801"/>
            <a:ext cx="2359128" cy="248374"/>
            <a:chOff x="448174" y="5715151"/>
            <a:chExt cx="2359128" cy="248374"/>
          </a:xfrm>
        </p:grpSpPr>
        <p:sp>
          <p:nvSpPr>
            <p:cNvPr id="176" name="Google Shape;176;p1"/>
            <p:cNvSpPr txBox="1"/>
            <p:nvPr/>
          </p:nvSpPr>
          <p:spPr>
            <a:xfrm>
              <a:off x="448174" y="5715151"/>
              <a:ext cx="58497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000"/>
                <a:buFont typeface="Arial"/>
                <a:buNone/>
              </a:pPr>
              <a:r>
                <a:rPr b="0" i="0" lang="en-US" sz="1000" u="none" cap="none" strike="noStrike">
                  <a:solidFill>
                    <a:schemeClr val="accent1"/>
                  </a:solidFill>
                  <a:latin typeface="Arial"/>
                  <a:ea typeface="Arial"/>
                  <a:cs typeface="Arial"/>
                  <a:sym typeface="Arial"/>
                </a:rPr>
                <a:t>DATE:</a:t>
              </a:r>
              <a:endParaRPr/>
            </a:p>
          </p:txBody>
        </p:sp>
        <p:sp>
          <p:nvSpPr>
            <p:cNvPr id="177" name="Google Shape;177;p1"/>
            <p:cNvSpPr txBox="1"/>
            <p:nvPr/>
          </p:nvSpPr>
          <p:spPr>
            <a:xfrm>
              <a:off x="848602" y="5717225"/>
              <a:ext cx="1958700" cy="24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3"/>
                </a:buClr>
                <a:buSzPts val="1000"/>
                <a:buFont typeface="NTR"/>
                <a:buNone/>
              </a:pPr>
              <a:r>
                <a:rPr lang="en-US" sz="1000">
                  <a:solidFill>
                    <a:schemeClr val="accent3"/>
                  </a:solidFill>
                </a:rPr>
                <a:t>February 7th, 2025</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6"/>
          <p:cNvCxnSpPr/>
          <p:nvPr/>
        </p:nvCxnSpPr>
        <p:spPr>
          <a:xfrm>
            <a:off x="474388" y="762564"/>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245" name="Google Shape;245;p6"/>
          <p:cNvSpPr txBox="1"/>
          <p:nvPr/>
        </p:nvSpPr>
        <p:spPr>
          <a:xfrm>
            <a:off x="696594" y="1581297"/>
            <a:ext cx="10636581" cy="4159486"/>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rPr>
              <a:t>Frameworks &amp; Libraries</a:t>
            </a:r>
            <a:r>
              <a:rPr b="1" lang="en-US" sz="1800">
                <a:solidFill>
                  <a:schemeClr val="dk1"/>
                </a:solidFill>
                <a:latin typeface="Arial"/>
                <a:ea typeface="Arial"/>
                <a:cs typeface="Arial"/>
                <a:sym typeface="Arial"/>
              </a:rPr>
              <a:t>:</a:t>
            </a:r>
            <a:endParaRPr sz="1800">
              <a:solidFill>
                <a:schemeClr val="dk1"/>
              </a:solidFill>
            </a:endParaRPr>
          </a:p>
          <a:p>
            <a:pPr indent="-342900" lvl="1" marL="914400" marR="0" rtl="0" algn="l">
              <a:lnSpc>
                <a:spcPct val="100000"/>
              </a:lnSpc>
              <a:spcBef>
                <a:spcPts val="0"/>
              </a:spcBef>
              <a:spcAft>
                <a:spcPts val="0"/>
              </a:spcAft>
              <a:buClr>
                <a:schemeClr val="accent3"/>
              </a:buClr>
              <a:buSzPts val="1800"/>
              <a:buFont typeface="NTR"/>
              <a:buChar char="○"/>
            </a:pPr>
            <a:r>
              <a:rPr lang="en-US" sz="1800">
                <a:solidFill>
                  <a:schemeClr val="dk1"/>
                </a:solidFill>
              </a:rPr>
              <a:t>PyTorch – Core deep learning framework for training and inference</a:t>
            </a:r>
            <a:endParaRPr sz="1800">
              <a:solidFill>
                <a:schemeClr val="dk1"/>
              </a:solidFill>
            </a:endParaRPr>
          </a:p>
          <a:p>
            <a:pPr indent="-342900" lvl="1" marL="914400" marR="0" rtl="0" algn="l">
              <a:lnSpc>
                <a:spcPct val="100000"/>
              </a:lnSpc>
              <a:spcBef>
                <a:spcPts val="0"/>
              </a:spcBef>
              <a:spcAft>
                <a:spcPts val="0"/>
              </a:spcAft>
              <a:buClr>
                <a:schemeClr val="accent3"/>
              </a:buClr>
              <a:buSzPts val="1800"/>
              <a:buFont typeface="NTR"/>
              <a:buChar char="○"/>
            </a:pPr>
            <a:r>
              <a:rPr lang="en-US" sz="1800">
                <a:solidFill>
                  <a:schemeClr val="dk1"/>
                </a:solidFill>
              </a:rPr>
              <a:t>Torchvision – </a:t>
            </a:r>
            <a:r>
              <a:rPr lang="en-US" sz="1800">
                <a:solidFill>
                  <a:schemeClr val="dk1"/>
                </a:solidFill>
              </a:rPr>
              <a:t>The package consists of popular datasets</a:t>
            </a:r>
            <a:r>
              <a:rPr lang="en-US" sz="1800">
                <a:solidFill>
                  <a:schemeClr val="dk1"/>
                </a:solidFill>
              </a:rPr>
              <a:t>, model architectures, and common image transformations for computer vision</a:t>
            </a:r>
            <a:endParaRPr sz="1800">
              <a:solidFill>
                <a:schemeClr val="dk1"/>
              </a:solidFill>
            </a:endParaRPr>
          </a:p>
          <a:p>
            <a:pPr indent="-342900" lvl="1" marL="914400" marR="0" rtl="0" algn="l">
              <a:lnSpc>
                <a:spcPct val="100000"/>
              </a:lnSpc>
              <a:spcBef>
                <a:spcPts val="0"/>
              </a:spcBef>
              <a:spcAft>
                <a:spcPts val="0"/>
              </a:spcAft>
              <a:buClr>
                <a:schemeClr val="accent3"/>
              </a:buClr>
              <a:buSzPts val="1800"/>
              <a:buFont typeface="NTR"/>
              <a:buChar char="○"/>
            </a:pPr>
            <a:r>
              <a:rPr lang="en-US" sz="1800">
                <a:solidFill>
                  <a:schemeClr val="dk1"/>
                </a:solidFill>
              </a:rPr>
              <a:t>Facenet-PyTorch – Face detection (MTCNN) and feature extraction (InceptionResNetV1)</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MTCNN - Multitask Cascaded Convolutional Networks for Face Detection and Alignment</a:t>
            </a:r>
            <a:endParaRPr sz="1800">
              <a:solidFill>
                <a:schemeClr val="dk1"/>
              </a:solidFill>
            </a:endParaRPr>
          </a:p>
          <a:p>
            <a:pPr indent="-342900" lvl="2" marL="1371600" rtl="0" algn="l">
              <a:spcBef>
                <a:spcPts val="0"/>
              </a:spcBef>
              <a:spcAft>
                <a:spcPts val="0"/>
              </a:spcAft>
              <a:buClr>
                <a:schemeClr val="dk1"/>
              </a:buClr>
              <a:buSzPts val="1800"/>
              <a:buChar char="■"/>
            </a:pPr>
            <a:r>
              <a:rPr lang="en-US" sz="1800">
                <a:solidFill>
                  <a:schemeClr val="dk1"/>
                </a:solidFill>
              </a:rPr>
              <a:t>InceptionResNetV1 - A resnet50 implementation </a:t>
            </a:r>
            <a:r>
              <a:rPr lang="en-US" sz="1800">
                <a:solidFill>
                  <a:schemeClr val="dk1"/>
                </a:solidFill>
              </a:rPr>
              <a:t>pretrained on VGGFace2 and CASIA-Webface</a:t>
            </a:r>
            <a:endParaRPr sz="1800">
              <a:solidFill>
                <a:schemeClr val="dk1"/>
              </a:solidFill>
            </a:endParaRPr>
          </a:p>
          <a:p>
            <a:pPr indent="-342900" lvl="1" marL="914400" marR="0" rtl="0" algn="l">
              <a:lnSpc>
                <a:spcPct val="100000"/>
              </a:lnSpc>
              <a:spcBef>
                <a:spcPts val="0"/>
              </a:spcBef>
              <a:spcAft>
                <a:spcPts val="0"/>
              </a:spcAft>
              <a:buClr>
                <a:schemeClr val="accent3"/>
              </a:buClr>
              <a:buSzPts val="1800"/>
              <a:buFont typeface="NTR"/>
              <a:buChar char="○"/>
            </a:pPr>
            <a:r>
              <a:rPr lang="en-US" sz="1800">
                <a:solidFill>
                  <a:schemeClr val="dk1"/>
                </a:solidFill>
              </a:rPr>
              <a:t>OpenCV – Video processing and frame extraction</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rPr>
              <a:t>Hardware &amp; Compute Resources</a:t>
            </a:r>
            <a:endParaRPr sz="1800">
              <a:solidFill>
                <a:schemeClr val="dk1"/>
              </a:solidFill>
            </a:endParaRPr>
          </a:p>
          <a:p>
            <a:pPr indent="-342900" lvl="1" marL="914400" marR="0" rtl="0" algn="l">
              <a:lnSpc>
                <a:spcPct val="100000"/>
              </a:lnSpc>
              <a:spcBef>
                <a:spcPts val="200"/>
              </a:spcBef>
              <a:spcAft>
                <a:spcPts val="0"/>
              </a:spcAft>
              <a:buClr>
                <a:schemeClr val="accent3"/>
              </a:buClr>
              <a:buSzPts val="1800"/>
              <a:buFont typeface="NTR"/>
              <a:buChar char="○"/>
            </a:pPr>
            <a:r>
              <a:rPr lang="en-US" sz="1800">
                <a:solidFill>
                  <a:schemeClr val="dk1"/>
                </a:solidFill>
              </a:rPr>
              <a:t>NVIDIA GPU (CUDA) – Accelerated model training &amp; inference</a:t>
            </a:r>
            <a:endParaRPr sz="1800">
              <a:solidFill>
                <a:schemeClr val="dk1"/>
              </a:solidFill>
            </a:endParaRPr>
          </a:p>
          <a:p>
            <a:pPr indent="-342900" lvl="1" marL="914400" marR="0" rtl="0" algn="l">
              <a:lnSpc>
                <a:spcPct val="100000"/>
              </a:lnSpc>
              <a:spcBef>
                <a:spcPts val="200"/>
              </a:spcBef>
              <a:spcAft>
                <a:spcPts val="0"/>
              </a:spcAft>
              <a:buClr>
                <a:schemeClr val="accent3"/>
              </a:buClr>
              <a:buSzPts val="1800"/>
              <a:buFont typeface="NTR"/>
              <a:buChar char="○"/>
            </a:pPr>
            <a:r>
              <a:rPr lang="en-US" sz="1800">
                <a:solidFill>
                  <a:schemeClr val="dk1"/>
                </a:solidFill>
              </a:rPr>
              <a:t>AWS SageMaker – Cloud-based training and deployment</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46" name="Google Shape;246;p6"/>
          <p:cNvSpPr txBox="1"/>
          <p:nvPr/>
        </p:nvSpPr>
        <p:spPr>
          <a:xfrm>
            <a:off x="474387" y="211382"/>
            <a:ext cx="10858787" cy="5838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Technical Implementation: Tech Stack Overview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g32d48ce5532_1_94"/>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52" name="Google Shape;252;g32d48ce5532_1_94"/>
          <p:cNvSpPr txBox="1"/>
          <p:nvPr/>
        </p:nvSpPr>
        <p:spPr>
          <a:xfrm>
            <a:off x="696600" y="3817798"/>
            <a:ext cx="10636500" cy="19230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rPr>
              <a:t>General </a:t>
            </a:r>
            <a:r>
              <a:rPr b="1" lang="en-US" sz="1800">
                <a:solidFill>
                  <a:schemeClr val="dk1"/>
                </a:solidFill>
                <a:latin typeface="Arial"/>
                <a:ea typeface="Arial"/>
                <a:cs typeface="Arial"/>
                <a:sym typeface="Arial"/>
              </a:rPr>
              <a:t>Architecture</a:t>
            </a:r>
            <a:r>
              <a:rPr b="1" lang="en-US" sz="1800">
                <a:solidFill>
                  <a:schemeClr val="dk1"/>
                </a:solidFill>
              </a:rPr>
              <a:t>: </a:t>
            </a:r>
            <a:r>
              <a:rPr lang="en-US" sz="1800">
                <a:solidFill>
                  <a:schemeClr val="dk1"/>
                </a:solidFill>
              </a:rPr>
              <a:t>Within this framework we can substitute various models to perform each stage and find the best model</a:t>
            </a:r>
            <a:endParaRPr/>
          </a:p>
          <a:p>
            <a:pPr indent="-192087" lvl="0" marL="192087" marR="0" rtl="0" algn="l">
              <a:lnSpc>
                <a:spcPct val="100000"/>
              </a:lnSpc>
              <a:spcBef>
                <a:spcPts val="200"/>
              </a:spcBef>
              <a:spcAft>
                <a:spcPts val="0"/>
              </a:spcAft>
              <a:buClr>
                <a:schemeClr val="accent3"/>
              </a:buClr>
              <a:buSzPts val="1800"/>
              <a:buFont typeface="NTR"/>
              <a:buChar char="▸"/>
            </a:pPr>
            <a:r>
              <a:rPr lang="en-US"/>
              <a:t>Detection stage: we want to restrict the input to the next stage to where there may be tempering. In videos this could be someone’s face. In audio it could be isolating the correct voice.</a:t>
            </a:r>
            <a:endParaRPr/>
          </a:p>
          <a:p>
            <a:pPr indent="-192087" lvl="0" marL="192087" rtl="0" algn="l">
              <a:spcBef>
                <a:spcPts val="200"/>
              </a:spcBef>
              <a:spcAft>
                <a:spcPts val="0"/>
              </a:spcAft>
              <a:buClr>
                <a:schemeClr val="accent3"/>
              </a:buClr>
              <a:buSzPts val="1800"/>
              <a:buFont typeface="NTR"/>
              <a:buChar char="▸"/>
            </a:pPr>
            <a:r>
              <a:rPr lang="en-US"/>
              <a:t>Feature Encoder stage: this stage’s takes is to extract the relevant features of the input</a:t>
            </a:r>
            <a:endParaRPr/>
          </a:p>
          <a:p>
            <a:pPr indent="-192087" lvl="0" marL="192087" rtl="0" algn="l">
              <a:spcBef>
                <a:spcPts val="200"/>
              </a:spcBef>
              <a:spcAft>
                <a:spcPts val="0"/>
              </a:spcAft>
              <a:buClr>
                <a:schemeClr val="accent3"/>
              </a:buClr>
              <a:buSzPts val="1800"/>
              <a:buFont typeface="NTR"/>
              <a:buChar char="▸"/>
            </a:pPr>
            <a:r>
              <a:rPr lang="en-US"/>
              <a:t>Siamese Stage: Compares the unvalidated input against the reference input. For example patterns of facial expression</a:t>
            </a:r>
            <a:endParaRPr/>
          </a:p>
          <a:p>
            <a:pPr indent="-77787" lvl="0" marL="192087"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53" name="Google Shape;253;g32d48ce5532_1_94"/>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Technical Implementation: Architecture Diagram</a:t>
            </a:r>
            <a:endParaRPr/>
          </a:p>
        </p:txBody>
      </p:sp>
      <p:grpSp>
        <p:nvGrpSpPr>
          <p:cNvPr id="254" name="Google Shape;254;g32d48ce5532_1_94"/>
          <p:cNvGrpSpPr/>
          <p:nvPr/>
        </p:nvGrpSpPr>
        <p:grpSpPr>
          <a:xfrm>
            <a:off x="3080709" y="1536050"/>
            <a:ext cx="5646148" cy="1434150"/>
            <a:chOff x="911425" y="1115375"/>
            <a:chExt cx="4581425" cy="956100"/>
          </a:xfrm>
        </p:grpSpPr>
        <p:grpSp>
          <p:nvGrpSpPr>
            <p:cNvPr id="255" name="Google Shape;255;g32d48ce5532_1_94"/>
            <p:cNvGrpSpPr/>
            <p:nvPr/>
          </p:nvGrpSpPr>
          <p:grpSpPr>
            <a:xfrm>
              <a:off x="911425" y="1115375"/>
              <a:ext cx="4581425" cy="956100"/>
              <a:chOff x="911425" y="1115375"/>
              <a:chExt cx="4581425" cy="956100"/>
            </a:xfrm>
          </p:grpSpPr>
          <p:sp>
            <p:nvSpPr>
              <p:cNvPr id="256" name="Google Shape;256;g32d48ce5532_1_94"/>
              <p:cNvSpPr/>
              <p:nvPr/>
            </p:nvSpPr>
            <p:spPr>
              <a:xfrm>
                <a:off x="911425"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Detection Model</a:t>
                </a:r>
                <a:endParaRPr/>
              </a:p>
            </p:txBody>
          </p:sp>
          <p:sp>
            <p:nvSpPr>
              <p:cNvPr id="257" name="Google Shape;257;g32d48ce5532_1_94"/>
              <p:cNvSpPr/>
              <p:nvPr/>
            </p:nvSpPr>
            <p:spPr>
              <a:xfrm>
                <a:off x="2641275"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Feature Encoder</a:t>
                </a:r>
                <a:endParaRPr/>
              </a:p>
            </p:txBody>
          </p:sp>
          <p:sp>
            <p:nvSpPr>
              <p:cNvPr id="258" name="Google Shape;258;g32d48ce5532_1_94"/>
              <p:cNvSpPr/>
              <p:nvPr/>
            </p:nvSpPr>
            <p:spPr>
              <a:xfrm>
                <a:off x="4371150"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Temporal</a:t>
                </a:r>
                <a:r>
                  <a:rPr lang="en-US"/>
                  <a:t> </a:t>
                </a:r>
                <a:r>
                  <a:rPr lang="en-US"/>
                  <a:t>Siamese Model</a:t>
                </a:r>
                <a:endParaRPr/>
              </a:p>
            </p:txBody>
          </p:sp>
        </p:grpSp>
        <p:cxnSp>
          <p:nvCxnSpPr>
            <p:cNvPr id="259" name="Google Shape;259;g32d48ce5532_1_94"/>
            <p:cNvCxnSpPr>
              <a:stCxn id="256" idx="3"/>
              <a:endCxn id="257" idx="1"/>
            </p:cNvCxnSpPr>
            <p:nvPr/>
          </p:nvCxnSpPr>
          <p:spPr>
            <a:xfrm>
              <a:off x="2033125" y="1593425"/>
              <a:ext cx="608100" cy="0"/>
            </a:xfrm>
            <a:prstGeom prst="straightConnector1">
              <a:avLst/>
            </a:prstGeom>
            <a:noFill/>
            <a:ln cap="flat" cmpd="sng" w="9525">
              <a:solidFill>
                <a:schemeClr val="accent4"/>
              </a:solidFill>
              <a:prstDash val="solid"/>
              <a:round/>
              <a:headEnd len="med" w="med" type="none"/>
              <a:tailEnd len="med" w="med" type="triangle"/>
            </a:ln>
          </p:spPr>
        </p:cxnSp>
        <p:cxnSp>
          <p:nvCxnSpPr>
            <p:cNvPr id="260" name="Google Shape;260;g32d48ce5532_1_94"/>
            <p:cNvCxnSpPr>
              <a:stCxn id="257" idx="3"/>
              <a:endCxn id="258" idx="1"/>
            </p:cNvCxnSpPr>
            <p:nvPr/>
          </p:nvCxnSpPr>
          <p:spPr>
            <a:xfrm>
              <a:off x="3762975" y="1593425"/>
              <a:ext cx="608100" cy="0"/>
            </a:xfrm>
            <a:prstGeom prst="straightConnector1">
              <a:avLst/>
            </a:prstGeom>
            <a:noFill/>
            <a:ln cap="flat" cmpd="sng" w="9525">
              <a:solidFill>
                <a:schemeClr val="accent4"/>
              </a:solidFill>
              <a:prstDash val="solid"/>
              <a:round/>
              <a:headEnd len="med" w="med" type="none"/>
              <a:tailEnd len="med" w="med" type="triangle"/>
            </a:ln>
          </p:spPr>
        </p:cxnSp>
      </p:grpSp>
      <p:sp>
        <p:nvSpPr>
          <p:cNvPr id="261" name="Google Shape;261;g32d48ce5532_1_94"/>
          <p:cNvSpPr txBox="1"/>
          <p:nvPr/>
        </p:nvSpPr>
        <p:spPr>
          <a:xfrm>
            <a:off x="5052825" y="1089900"/>
            <a:ext cx="1701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chemeClr val="dk1"/>
                </a:solidFill>
              </a:rPr>
              <a:t>General Architecture</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cxnSp>
        <p:nvCxnSpPr>
          <p:cNvPr id="266" name="Google Shape;266;g32d48ce5532_1_350"/>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67" name="Google Shape;267;g32d48ce5532_1_350"/>
          <p:cNvSpPr txBox="1"/>
          <p:nvPr/>
        </p:nvSpPr>
        <p:spPr>
          <a:xfrm>
            <a:off x="696600" y="3817798"/>
            <a:ext cx="10636500" cy="19230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rPr>
              <a:t>Test </a:t>
            </a:r>
            <a:r>
              <a:rPr b="1" lang="en-US" sz="1800">
                <a:solidFill>
                  <a:schemeClr val="dk1"/>
                </a:solidFill>
                <a:latin typeface="Arial"/>
                <a:ea typeface="Arial"/>
                <a:cs typeface="Arial"/>
                <a:sym typeface="Arial"/>
              </a:rPr>
              <a:t>Architecture</a:t>
            </a:r>
            <a:r>
              <a:rPr b="1" lang="en-US" sz="1800">
                <a:solidFill>
                  <a:schemeClr val="dk1"/>
                </a:solidFill>
              </a:rPr>
              <a:t>: </a:t>
            </a:r>
            <a:r>
              <a:rPr lang="en-US" sz="1800">
                <a:solidFill>
                  <a:schemeClr val="dk1"/>
                </a:solidFill>
              </a:rPr>
              <a:t>We picked a few </a:t>
            </a:r>
            <a:r>
              <a:rPr lang="en-US" sz="1800">
                <a:solidFill>
                  <a:schemeClr val="dk1"/>
                </a:solidFill>
              </a:rPr>
              <a:t>well-known</a:t>
            </a:r>
            <a:r>
              <a:rPr lang="en-US" sz="1800">
                <a:solidFill>
                  <a:schemeClr val="dk1"/>
                </a:solidFill>
              </a:rPr>
              <a:t> models to perform each stage</a:t>
            </a:r>
            <a:endParaRPr/>
          </a:p>
          <a:p>
            <a:pPr indent="-192087" lvl="0" marL="192087" marR="0" rtl="0" algn="l">
              <a:lnSpc>
                <a:spcPct val="100000"/>
              </a:lnSpc>
              <a:spcBef>
                <a:spcPts val="200"/>
              </a:spcBef>
              <a:spcAft>
                <a:spcPts val="0"/>
              </a:spcAft>
              <a:buClr>
                <a:schemeClr val="accent3"/>
              </a:buClr>
              <a:buSzPts val="1800"/>
              <a:buFont typeface="NTR"/>
              <a:buChar char="▸"/>
            </a:pPr>
            <a:r>
              <a:rPr lang="en-US"/>
              <a:t>Detection stage: MTCNN - Multitask Cascaded Convolutional Networks for Face Detection and Alignment</a:t>
            </a:r>
            <a:endParaRPr/>
          </a:p>
          <a:p>
            <a:pPr indent="-192087" lvl="0" marL="192087" rtl="0" algn="l">
              <a:spcBef>
                <a:spcPts val="200"/>
              </a:spcBef>
              <a:spcAft>
                <a:spcPts val="0"/>
              </a:spcAft>
              <a:buClr>
                <a:schemeClr val="accent3"/>
              </a:buClr>
              <a:buSzPts val="1800"/>
              <a:buFont typeface="NTR"/>
              <a:buChar char="▸"/>
            </a:pPr>
            <a:r>
              <a:rPr lang="en-US"/>
              <a:t>Feature Encoder stage: ResNet50 which is a 50 layer convolutional network pre-trained for facial recognition. We drop the last layer of the network which performs classification based on the features</a:t>
            </a:r>
            <a:endParaRPr/>
          </a:p>
          <a:p>
            <a:pPr indent="-192087" lvl="0" marL="192087" rtl="0" algn="l">
              <a:spcBef>
                <a:spcPts val="200"/>
              </a:spcBef>
              <a:spcAft>
                <a:spcPts val="0"/>
              </a:spcAft>
              <a:buClr>
                <a:schemeClr val="accent3"/>
              </a:buClr>
              <a:buSzPts val="1800"/>
              <a:buFont typeface="NTR"/>
              <a:buChar char="▸"/>
            </a:pPr>
            <a:r>
              <a:rPr lang="en-US"/>
              <a:t>Temporal Siamese Stage: A </a:t>
            </a:r>
            <a:r>
              <a:rPr lang="en-US"/>
              <a:t>basic </a:t>
            </a:r>
            <a:r>
              <a:rPr lang="en-US"/>
              <a:t>2-layer NN that takes the extracted feature from the reference video and the unvalidated video to determine authenticity</a:t>
            </a:r>
            <a:endParaRPr/>
          </a:p>
          <a:p>
            <a:pPr indent="-77787" lvl="0" marL="192087"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68" name="Google Shape;268;g32d48ce5532_1_350"/>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Technical Implementation: Architecture Diagram</a:t>
            </a:r>
            <a:endParaRPr/>
          </a:p>
        </p:txBody>
      </p:sp>
      <p:grpSp>
        <p:nvGrpSpPr>
          <p:cNvPr id="269" name="Google Shape;269;g32d48ce5532_1_350"/>
          <p:cNvGrpSpPr/>
          <p:nvPr/>
        </p:nvGrpSpPr>
        <p:grpSpPr>
          <a:xfrm>
            <a:off x="3080709" y="1536050"/>
            <a:ext cx="5646148" cy="1434150"/>
            <a:chOff x="911425" y="1115375"/>
            <a:chExt cx="4581425" cy="956100"/>
          </a:xfrm>
        </p:grpSpPr>
        <p:grpSp>
          <p:nvGrpSpPr>
            <p:cNvPr id="270" name="Google Shape;270;g32d48ce5532_1_350"/>
            <p:cNvGrpSpPr/>
            <p:nvPr/>
          </p:nvGrpSpPr>
          <p:grpSpPr>
            <a:xfrm>
              <a:off x="911425" y="1115375"/>
              <a:ext cx="4581425" cy="956100"/>
              <a:chOff x="911425" y="1115375"/>
              <a:chExt cx="4581425" cy="956100"/>
            </a:xfrm>
          </p:grpSpPr>
          <p:sp>
            <p:nvSpPr>
              <p:cNvPr id="271" name="Google Shape;271;g32d48ce5532_1_350"/>
              <p:cNvSpPr/>
              <p:nvPr/>
            </p:nvSpPr>
            <p:spPr>
              <a:xfrm>
                <a:off x="911425"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Detection Model: MTCNN</a:t>
                </a:r>
                <a:endParaRPr/>
              </a:p>
            </p:txBody>
          </p:sp>
          <p:sp>
            <p:nvSpPr>
              <p:cNvPr id="272" name="Google Shape;272;g32d48ce5532_1_350"/>
              <p:cNvSpPr/>
              <p:nvPr/>
            </p:nvSpPr>
            <p:spPr>
              <a:xfrm>
                <a:off x="2641275"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Feature Encoder:</a:t>
                </a:r>
                <a:endParaRPr/>
              </a:p>
              <a:p>
                <a:pPr indent="0" lvl="0" marL="0" rtl="0" algn="ctr">
                  <a:spcBef>
                    <a:spcPts val="0"/>
                  </a:spcBef>
                  <a:spcAft>
                    <a:spcPts val="0"/>
                  </a:spcAft>
                  <a:buNone/>
                </a:pPr>
                <a:r>
                  <a:rPr lang="en-US"/>
                  <a:t>resnet50 ex last layer</a:t>
                </a:r>
                <a:endParaRPr/>
              </a:p>
            </p:txBody>
          </p:sp>
          <p:sp>
            <p:nvSpPr>
              <p:cNvPr id="273" name="Google Shape;273;g32d48ce5532_1_350"/>
              <p:cNvSpPr/>
              <p:nvPr/>
            </p:nvSpPr>
            <p:spPr>
              <a:xfrm>
                <a:off x="4371150" y="1115375"/>
                <a:ext cx="1121700" cy="956100"/>
              </a:xfrm>
              <a:prstGeom prst="rect">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Temporal Siamese Model:</a:t>
                </a:r>
                <a:endParaRPr/>
              </a:p>
              <a:p>
                <a:pPr indent="0" lvl="0" marL="0" rtl="0" algn="ctr">
                  <a:spcBef>
                    <a:spcPts val="0"/>
                  </a:spcBef>
                  <a:spcAft>
                    <a:spcPts val="0"/>
                  </a:spcAft>
                  <a:buNone/>
                </a:pPr>
                <a:r>
                  <a:rPr lang="en-US"/>
                  <a:t>2-layer Siamese NN</a:t>
                </a:r>
                <a:endParaRPr/>
              </a:p>
            </p:txBody>
          </p:sp>
        </p:grpSp>
        <p:cxnSp>
          <p:nvCxnSpPr>
            <p:cNvPr id="274" name="Google Shape;274;g32d48ce5532_1_350"/>
            <p:cNvCxnSpPr>
              <a:stCxn id="271" idx="3"/>
              <a:endCxn id="272" idx="1"/>
            </p:cNvCxnSpPr>
            <p:nvPr/>
          </p:nvCxnSpPr>
          <p:spPr>
            <a:xfrm>
              <a:off x="2033125" y="1593425"/>
              <a:ext cx="608100" cy="0"/>
            </a:xfrm>
            <a:prstGeom prst="straightConnector1">
              <a:avLst/>
            </a:prstGeom>
            <a:noFill/>
            <a:ln cap="flat" cmpd="sng" w="9525">
              <a:solidFill>
                <a:schemeClr val="accent4"/>
              </a:solidFill>
              <a:prstDash val="solid"/>
              <a:round/>
              <a:headEnd len="med" w="med" type="none"/>
              <a:tailEnd len="med" w="med" type="triangle"/>
            </a:ln>
          </p:spPr>
        </p:cxnSp>
        <p:cxnSp>
          <p:nvCxnSpPr>
            <p:cNvPr id="275" name="Google Shape;275;g32d48ce5532_1_350"/>
            <p:cNvCxnSpPr>
              <a:stCxn id="272" idx="3"/>
              <a:endCxn id="273" idx="1"/>
            </p:cNvCxnSpPr>
            <p:nvPr/>
          </p:nvCxnSpPr>
          <p:spPr>
            <a:xfrm>
              <a:off x="3762975" y="1593425"/>
              <a:ext cx="608100" cy="0"/>
            </a:xfrm>
            <a:prstGeom prst="straightConnector1">
              <a:avLst/>
            </a:prstGeom>
            <a:noFill/>
            <a:ln cap="flat" cmpd="sng" w="9525">
              <a:solidFill>
                <a:schemeClr val="accent4"/>
              </a:solidFill>
              <a:prstDash val="solid"/>
              <a:round/>
              <a:headEnd len="med" w="med" type="none"/>
              <a:tailEnd len="med" w="med" type="triangle"/>
            </a:ln>
          </p:spPr>
        </p:cxnSp>
      </p:grpSp>
      <p:sp>
        <p:nvSpPr>
          <p:cNvPr id="276" name="Google Shape;276;g32d48ce5532_1_350"/>
          <p:cNvSpPr txBox="1"/>
          <p:nvPr/>
        </p:nvSpPr>
        <p:spPr>
          <a:xfrm>
            <a:off x="4915125" y="1089900"/>
            <a:ext cx="19773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chemeClr val="dk1"/>
                </a:solidFill>
              </a:rPr>
              <a:t>Example </a:t>
            </a:r>
            <a:r>
              <a:rPr lang="en-US" sz="1300">
                <a:solidFill>
                  <a:schemeClr val="dk1"/>
                </a:solidFill>
              </a:rPr>
              <a:t>Architecture</a:t>
            </a:r>
            <a:endParaRPr sz="1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2d48ce5532_1_82"/>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rPr>
              <a:t>DeepfakeTIMIT</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r>
              <a:rPr lang="en-US" sz="1800">
                <a:solidFill>
                  <a:schemeClr val="dk1"/>
                </a:solidFill>
              </a:rPr>
              <a:t>this is our deepfake dataset. The authors created these deepfakes using the VidTIMIT </a:t>
            </a:r>
            <a:r>
              <a:rPr lang="en-US" sz="1800">
                <a:solidFill>
                  <a:schemeClr val="dk1"/>
                </a:solidFill>
              </a:rPr>
              <a:t>dataset</a:t>
            </a:r>
            <a:r>
              <a:rPr lang="en-US" sz="1800">
                <a:solidFill>
                  <a:schemeClr val="dk1"/>
                </a:solidFill>
              </a:rPr>
              <a:t> by taking 16 similar looking individuals where faces are swapped using the open source GAN-based approach, which, in turn, was developed from the original autoencoder-based Deepfake algorithm.</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rPr>
              <a:t>VidTIMIT:</a:t>
            </a:r>
            <a:r>
              <a:rPr lang="en-US" sz="1800">
                <a:solidFill>
                  <a:schemeClr val="dk1"/>
                </a:solidFill>
                <a:latin typeface="Arial"/>
                <a:ea typeface="Arial"/>
                <a:cs typeface="Arial"/>
                <a:sym typeface="Arial"/>
              </a:rPr>
              <a:t> This is our</a:t>
            </a:r>
            <a:r>
              <a:rPr lang="en-US" sz="1800">
                <a:solidFill>
                  <a:schemeClr val="dk1"/>
                </a:solidFill>
              </a:rPr>
              <a:t> reference dataset. A dataset comprised of video and corresponding audio recordings of 43 people, reciting short sentences.</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rPr>
              <a:t>Processing</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r>
              <a:rPr lang="en-US" sz="1800">
                <a:solidFill>
                  <a:schemeClr val="dk1"/>
                </a:solidFill>
              </a:rPr>
              <a:t>For each person we take an original video from VidTIMIT dataset as their reference video. And compare it to a deepfake of them from DeepfakeTIMIT.</a:t>
            </a:r>
            <a:endParaRPr/>
          </a:p>
          <a:p>
            <a:pPr indent="-77787" lvl="0" marL="192087"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cxnSp>
        <p:nvCxnSpPr>
          <p:cNvPr id="282" name="Google Shape;282;g32d48ce5532_1_82"/>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83" name="Google Shape;283;g32d48ce5532_1_82"/>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Technical Implementation: Data Usage</a:t>
            </a:r>
            <a:endParaRPr/>
          </a:p>
        </p:txBody>
      </p:sp>
      <p:grpSp>
        <p:nvGrpSpPr>
          <p:cNvPr id="284" name="Google Shape;284;g32d48ce5532_1_82"/>
          <p:cNvGrpSpPr/>
          <p:nvPr/>
        </p:nvGrpSpPr>
        <p:grpSpPr>
          <a:xfrm>
            <a:off x="3999629" y="3957910"/>
            <a:ext cx="3808293" cy="2371866"/>
            <a:chOff x="2246175" y="1900688"/>
            <a:chExt cx="7315200" cy="4314838"/>
          </a:xfrm>
        </p:grpSpPr>
        <p:pic>
          <p:nvPicPr>
            <p:cNvPr id="285" name="Google Shape;285;g32d48ce5532_1_82"/>
            <p:cNvPicPr preferRelativeResize="0"/>
            <p:nvPr/>
          </p:nvPicPr>
          <p:blipFill>
            <a:blip r:embed="rId3">
              <a:alphaModFix/>
            </a:blip>
            <a:stretch>
              <a:fillRect/>
            </a:stretch>
          </p:blipFill>
          <p:spPr>
            <a:xfrm>
              <a:off x="2246175" y="4081925"/>
              <a:ext cx="7315200" cy="2133600"/>
            </a:xfrm>
            <a:prstGeom prst="rect">
              <a:avLst/>
            </a:prstGeom>
            <a:noFill/>
            <a:ln>
              <a:noFill/>
            </a:ln>
          </p:spPr>
        </p:pic>
        <p:pic>
          <p:nvPicPr>
            <p:cNvPr id="286" name="Google Shape;286;g32d48ce5532_1_82"/>
            <p:cNvPicPr preferRelativeResize="0"/>
            <p:nvPr/>
          </p:nvPicPr>
          <p:blipFill>
            <a:blip r:embed="rId4">
              <a:alphaModFix/>
            </a:blip>
            <a:stretch>
              <a:fillRect/>
            </a:stretch>
          </p:blipFill>
          <p:spPr>
            <a:xfrm>
              <a:off x="2246175" y="1900688"/>
              <a:ext cx="7315200" cy="2181225"/>
            </a:xfrm>
            <a:prstGeom prst="rect">
              <a:avLst/>
            </a:prstGeom>
            <a:noFill/>
            <a:ln>
              <a:noFill/>
            </a:ln>
          </p:spPr>
        </p:pic>
      </p:grpSp>
      <p:sp>
        <p:nvSpPr>
          <p:cNvPr id="287" name="Google Shape;287;g32d48ce5532_1_82"/>
          <p:cNvSpPr txBox="1"/>
          <p:nvPr/>
        </p:nvSpPr>
        <p:spPr>
          <a:xfrm>
            <a:off x="3999675" y="6285850"/>
            <a:ext cx="3808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
                <a:solidFill>
                  <a:schemeClr val="dk1"/>
                </a:solidFill>
              </a:rPr>
              <a:t>Source: DeepfakeTIMIT</a:t>
            </a:r>
            <a:endParaRPr sz="7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g32d48ce5532_1_88"/>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93" name="Google Shape;293;g32d48ce5532_1_88"/>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rPr>
              <a:t>In Jupyter Notebook</a:t>
            </a:r>
            <a:endParaRPr/>
          </a:p>
          <a:p>
            <a:pPr indent="-77787" lvl="0" marL="192087"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94" name="Google Shape;294;g32d48ce5532_1_88"/>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Technical Implementation: Model Performance and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cxnSp>
        <p:nvCxnSpPr>
          <p:cNvPr id="299" name="Google Shape;299;p7"/>
          <p:cNvCxnSpPr/>
          <p:nvPr/>
        </p:nvCxnSpPr>
        <p:spPr>
          <a:xfrm>
            <a:off x="474388" y="762564"/>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300" name="Google Shape;300;p7"/>
          <p:cNvSpPr txBox="1"/>
          <p:nvPr/>
        </p:nvSpPr>
        <p:spPr>
          <a:xfrm>
            <a:off x="696600" y="1581300"/>
            <a:ext cx="10636500" cy="45438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Potential Path to Production</a:t>
            </a:r>
            <a:endParaRPr b="1" sz="1800">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The Deepfake detection solution can be </a:t>
            </a:r>
            <a:r>
              <a:rPr lang="en-US" sz="1800">
                <a:solidFill>
                  <a:schemeClr val="dk1"/>
                </a:solidFill>
              </a:rPr>
              <a:t>deployed</a:t>
            </a:r>
            <a:r>
              <a:rPr lang="en-US" sz="1800">
                <a:solidFill>
                  <a:schemeClr val="dk1"/>
                </a:solidFill>
              </a:rPr>
              <a:t> in production by integrating it into </a:t>
            </a:r>
            <a:r>
              <a:rPr b="1" lang="en-US" sz="1800">
                <a:solidFill>
                  <a:schemeClr val="dk1"/>
                </a:solidFill>
              </a:rPr>
              <a:t>identity verification systems(i.e K</a:t>
            </a:r>
            <a:r>
              <a:rPr lang="en-US" sz="1800">
                <a:solidFill>
                  <a:schemeClr val="dk1"/>
                </a:solidFill>
              </a:rPr>
              <a:t>now </a:t>
            </a:r>
            <a:r>
              <a:rPr b="1" lang="en-US" sz="1800">
                <a:solidFill>
                  <a:schemeClr val="dk1"/>
                </a:solidFill>
              </a:rPr>
              <a:t>Y</a:t>
            </a:r>
            <a:r>
              <a:rPr lang="en-US" sz="1800">
                <a:solidFill>
                  <a:schemeClr val="dk1"/>
                </a:solidFill>
              </a:rPr>
              <a:t>our </a:t>
            </a:r>
            <a:r>
              <a:rPr b="1" lang="en-US" sz="1800">
                <a:solidFill>
                  <a:schemeClr val="dk1"/>
                </a:solidFill>
              </a:rPr>
              <a:t>C</a:t>
            </a:r>
            <a:r>
              <a:rPr lang="en-US" sz="1800">
                <a:solidFill>
                  <a:schemeClr val="dk1"/>
                </a:solidFill>
              </a:rPr>
              <a:t>ustomer systems</a:t>
            </a:r>
            <a:r>
              <a:rPr b="1" lang="en-US" sz="1800">
                <a:solidFill>
                  <a:schemeClr val="dk1"/>
                </a:solidFill>
              </a:rPr>
              <a:t>), financial fraud detection platforms, </a:t>
            </a:r>
            <a:r>
              <a:rPr lang="en-US" sz="1800">
                <a:solidFill>
                  <a:schemeClr val="dk1"/>
                </a:solidFill>
              </a:rPr>
              <a:t>and </a:t>
            </a:r>
            <a:r>
              <a:rPr b="1" lang="en-US" sz="1800">
                <a:solidFill>
                  <a:schemeClr val="dk1"/>
                </a:solidFill>
              </a:rPr>
              <a:t>media authentication pipelines.</a:t>
            </a:r>
            <a:endParaRPr b="1"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Scalability</a:t>
            </a:r>
            <a:r>
              <a:rPr lang="en-US" sz="1800">
                <a:solidFill>
                  <a:schemeClr val="dk1"/>
                </a:solidFill>
                <a:latin typeface="Arial"/>
                <a:ea typeface="Arial"/>
                <a:cs typeface="Arial"/>
                <a:sym typeface="Arial"/>
              </a:rPr>
              <a:t> of our solution at an enterprise level</a:t>
            </a:r>
            <a:endParaRPr sz="1800">
              <a:solidFill>
                <a:schemeClr val="dk1"/>
              </a:solidFill>
              <a:latin typeface="Arial"/>
              <a:ea typeface="Arial"/>
              <a:cs typeface="Arial"/>
              <a:sym typeface="Aria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It is crucial to ensure that deepfake detection system can handle </a:t>
            </a:r>
            <a:r>
              <a:rPr b="1" lang="en-US" sz="1800">
                <a:solidFill>
                  <a:schemeClr val="dk1"/>
                </a:solidFill>
              </a:rPr>
              <a:t>large </a:t>
            </a:r>
            <a:r>
              <a:rPr b="1" lang="en-US" sz="1800">
                <a:solidFill>
                  <a:schemeClr val="dk1"/>
                </a:solidFill>
              </a:rPr>
              <a:t>volumes</a:t>
            </a:r>
            <a:r>
              <a:rPr b="1" lang="en-US" sz="1800">
                <a:solidFill>
                  <a:schemeClr val="dk1"/>
                </a:solidFill>
              </a:rPr>
              <a:t> of data, real time processing needs, </a:t>
            </a:r>
            <a:r>
              <a:rPr lang="en-US" sz="1800">
                <a:solidFill>
                  <a:schemeClr val="dk1"/>
                </a:solidFill>
              </a:rPr>
              <a:t>and </a:t>
            </a:r>
            <a:r>
              <a:rPr b="1" lang="en-US" sz="1800">
                <a:solidFill>
                  <a:schemeClr val="dk1"/>
                </a:solidFill>
              </a:rPr>
              <a:t>continuous</a:t>
            </a:r>
            <a:r>
              <a:rPr b="1" lang="en-US" sz="1800">
                <a:solidFill>
                  <a:schemeClr val="dk1"/>
                </a:solidFill>
              </a:rPr>
              <a:t> model improvement. </a:t>
            </a:r>
            <a:r>
              <a:rPr lang="en-US" sz="1800">
                <a:solidFill>
                  <a:schemeClr val="dk1"/>
                </a:solidFill>
              </a:rPr>
              <a:t>The proposed solution is designed to be highly scalable </a:t>
            </a:r>
            <a:r>
              <a:rPr lang="en-US" sz="1800">
                <a:solidFill>
                  <a:schemeClr val="dk1"/>
                </a:solidFill>
              </a:rPr>
              <a:t>through</a:t>
            </a:r>
            <a:r>
              <a:rPr lang="en-US" sz="1800">
                <a:solidFill>
                  <a:schemeClr val="dk1"/>
                </a:solidFill>
              </a:rPr>
              <a:t> modular design and use of pre-trained models</a:t>
            </a:r>
            <a:endParaRPr/>
          </a:p>
          <a:p>
            <a:pPr indent="-192087" lvl="0" marL="192087" marR="0" rtl="0" algn="l">
              <a:lnSpc>
                <a:spcPct val="100000"/>
              </a:lnSpc>
              <a:spcBef>
                <a:spcPts val="200"/>
              </a:spcBef>
              <a:spcAft>
                <a:spcPts val="0"/>
              </a:spcAft>
              <a:buClr>
                <a:schemeClr val="accent3"/>
              </a:buClr>
              <a:buSzPts val="1800"/>
              <a:buFont typeface="NTR"/>
              <a:buChar char="▸"/>
            </a:pPr>
            <a:r>
              <a:rPr lang="en-US" sz="1800">
                <a:solidFill>
                  <a:schemeClr val="dk1"/>
                </a:solidFill>
                <a:latin typeface="Arial"/>
                <a:ea typeface="Arial"/>
                <a:cs typeface="Arial"/>
                <a:sym typeface="Arial"/>
              </a:rPr>
              <a:t>Potential </a:t>
            </a:r>
            <a:r>
              <a:rPr b="1" lang="en-US" sz="1800">
                <a:solidFill>
                  <a:schemeClr val="dk1"/>
                </a:solidFill>
                <a:latin typeface="Arial"/>
                <a:ea typeface="Arial"/>
                <a:cs typeface="Arial"/>
                <a:sym typeface="Arial"/>
              </a:rPr>
              <a:t>challenges and limitations</a:t>
            </a:r>
            <a:endParaRPr b="1" sz="1800">
              <a:solidFill>
                <a:schemeClr val="dk1"/>
              </a:solidFill>
              <a:latin typeface="Arial"/>
              <a:ea typeface="Arial"/>
              <a:cs typeface="Arial"/>
              <a:sym typeface="Aria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As deepfake methodologies evolve, the detection must improve to maintain effectiveness</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Deepfake detection and countermeasures are only another layer of security</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b="1" lang="en-US" sz="1800">
                <a:solidFill>
                  <a:schemeClr val="dk1"/>
                </a:solidFill>
              </a:rPr>
              <a:t>Computational Costs</a:t>
            </a:r>
            <a:r>
              <a:rPr lang="en-US" sz="1800">
                <a:solidFill>
                  <a:schemeClr val="dk1"/>
                </a:solidFill>
              </a:rPr>
              <a:t> - Running real-time deepfake detection on high </a:t>
            </a:r>
            <a:r>
              <a:rPr lang="en-US" sz="1800">
                <a:solidFill>
                  <a:schemeClr val="dk1"/>
                </a:solidFill>
              </a:rPr>
              <a:t>resolution</a:t>
            </a:r>
            <a:r>
              <a:rPr lang="en-US" sz="1800">
                <a:solidFill>
                  <a:schemeClr val="dk1"/>
                </a:solidFill>
              </a:rPr>
              <a:t> videos is resource intensive.</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b="1" lang="en-US" sz="1800">
                <a:solidFill>
                  <a:schemeClr val="dk1"/>
                </a:solidFill>
              </a:rPr>
              <a:t>Regulatory &amp; Privacy Concerns </a:t>
            </a:r>
            <a:r>
              <a:rPr lang="en-US" sz="1800">
                <a:solidFill>
                  <a:schemeClr val="dk1"/>
                </a:solidFill>
              </a:rPr>
              <a:t>- Enterprise adoption </a:t>
            </a:r>
            <a:r>
              <a:rPr lang="en-US" sz="1800">
                <a:solidFill>
                  <a:schemeClr val="dk1"/>
                </a:solidFill>
              </a:rPr>
              <a:t>requires</a:t>
            </a:r>
            <a:r>
              <a:rPr lang="en-US" sz="1800">
                <a:solidFill>
                  <a:schemeClr val="dk1"/>
                </a:solidFill>
              </a:rPr>
              <a:t> </a:t>
            </a:r>
            <a:r>
              <a:rPr lang="en-US" sz="1800">
                <a:solidFill>
                  <a:schemeClr val="dk1"/>
                </a:solidFill>
              </a:rPr>
              <a:t>strict</a:t>
            </a:r>
            <a:r>
              <a:rPr lang="en-US" sz="1800">
                <a:solidFill>
                  <a:schemeClr val="dk1"/>
                </a:solidFill>
              </a:rPr>
              <a:t> adherence to </a:t>
            </a:r>
            <a:r>
              <a:rPr b="1" lang="en-US" sz="1800">
                <a:solidFill>
                  <a:schemeClr val="dk1"/>
                </a:solidFill>
              </a:rPr>
              <a:t>data privacy laws(GDPR, CCPA)</a:t>
            </a:r>
            <a:endParaRPr sz="1800">
              <a:solidFill>
                <a:schemeClr val="dk1"/>
              </a:solidFill>
            </a:endParaRPr>
          </a:p>
          <a:p>
            <a:pPr indent="-77788" lvl="0" marL="192088" marR="0" rtl="0" algn="l">
              <a:lnSpc>
                <a:spcPct val="100000"/>
              </a:lnSpc>
              <a:spcBef>
                <a:spcPts val="2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77788" lvl="0" marL="192088"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301" name="Google Shape;301;p7"/>
          <p:cNvSpPr txBox="1"/>
          <p:nvPr/>
        </p:nvSpPr>
        <p:spPr>
          <a:xfrm>
            <a:off x="474387" y="211382"/>
            <a:ext cx="10858787" cy="5838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Industry Impact, </a:t>
            </a:r>
            <a:r>
              <a:rPr b="1" lang="en-US" sz="2800">
                <a:solidFill>
                  <a:schemeClr val="dk1"/>
                </a:solidFill>
                <a:latin typeface="Times New Roman"/>
                <a:ea typeface="Times New Roman"/>
                <a:cs typeface="Times New Roman"/>
                <a:sym typeface="Times New Roman"/>
              </a:rPr>
              <a:t>a</a:t>
            </a:r>
            <a:r>
              <a:rPr b="1" i="0" lang="en-US" sz="2800">
                <a:solidFill>
                  <a:schemeClr val="dk1"/>
                </a:solidFill>
                <a:latin typeface="Times New Roman"/>
                <a:ea typeface="Times New Roman"/>
                <a:cs typeface="Times New Roman"/>
                <a:sym typeface="Times New Roman"/>
              </a:rPr>
              <a:t>nd Production Viability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cxnSp>
        <p:nvCxnSpPr>
          <p:cNvPr id="306" name="Google Shape;306;p8"/>
          <p:cNvCxnSpPr/>
          <p:nvPr/>
        </p:nvCxnSpPr>
        <p:spPr>
          <a:xfrm>
            <a:off x="474388" y="762564"/>
            <a:ext cx="11206556" cy="0"/>
          </a:xfrm>
          <a:prstGeom prst="straightConnector1">
            <a:avLst/>
          </a:prstGeom>
          <a:noFill/>
          <a:ln cap="flat" cmpd="sng" w="9525">
            <a:solidFill>
              <a:schemeClr val="dk1"/>
            </a:solidFill>
            <a:prstDash val="solid"/>
            <a:miter lim="800000"/>
            <a:headEnd len="sm" w="sm" type="none"/>
            <a:tailEnd len="sm" w="sm" type="none"/>
          </a:ln>
        </p:spPr>
      </p:cxnSp>
      <p:sp>
        <p:nvSpPr>
          <p:cNvPr id="307" name="Google Shape;307;p8"/>
          <p:cNvSpPr txBox="1"/>
          <p:nvPr/>
        </p:nvSpPr>
        <p:spPr>
          <a:xfrm>
            <a:off x="696594" y="1581297"/>
            <a:ext cx="10636581" cy="4159486"/>
          </a:xfrm>
          <a:prstGeom prst="rect">
            <a:avLst/>
          </a:prstGeom>
          <a:noFill/>
          <a:ln>
            <a:noFill/>
          </a:ln>
        </p:spPr>
        <p:txBody>
          <a:bodyPr anchorCtr="0" anchor="t" bIns="45700" lIns="91425" spcFirstLastPara="1" rIns="91425" wrap="square" tIns="45700">
            <a:noAutofit/>
          </a:bodyPr>
          <a:lstStyle/>
          <a:p>
            <a:pPr indent="-192088" lvl="0" marL="192088" marR="0" rtl="0" algn="l">
              <a:lnSpc>
                <a:spcPct val="100000"/>
              </a:lnSpc>
              <a:spcBef>
                <a:spcPts val="200"/>
              </a:spcBef>
              <a:spcAft>
                <a:spcPts val="0"/>
              </a:spcAft>
              <a:buClr>
                <a:schemeClr val="accent3"/>
              </a:buClr>
              <a:buSzPts val="1800"/>
              <a:buFont typeface="NTR"/>
              <a:buChar char="▸"/>
            </a:pPr>
            <a:r>
              <a:rPr b="1" lang="en-US" sz="1800">
                <a:solidFill>
                  <a:schemeClr val="dk1"/>
                </a:solidFill>
              </a:rPr>
              <a:t>Execute the repo</a:t>
            </a:r>
            <a:endParaRPr b="1" sz="1800">
              <a:solidFill>
                <a:schemeClr val="dk1"/>
              </a:solidFill>
              <a:latin typeface="Arial"/>
              <a:ea typeface="Arial"/>
              <a:cs typeface="Arial"/>
              <a:sym typeface="Arial"/>
            </a:endParaRPr>
          </a:p>
          <a:p>
            <a:pPr indent="-77788" lvl="0" marL="192088" marR="0" rtl="0" algn="l">
              <a:lnSpc>
                <a:spcPct val="100000"/>
              </a:lnSpc>
              <a:spcBef>
                <a:spcPts val="2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77788" lvl="0" marL="192088" marR="0" rtl="0" algn="l">
              <a:lnSpc>
                <a:spcPct val="100000"/>
              </a:lnSpc>
              <a:spcBef>
                <a:spcPts val="200"/>
              </a:spcBef>
              <a:spcAft>
                <a:spcPts val="0"/>
              </a:spcAft>
              <a:buClr>
                <a:schemeClr val="accent3"/>
              </a:buClr>
              <a:buSzPts val="1800"/>
              <a:buFont typeface="NTR"/>
              <a:buNone/>
            </a:pPr>
            <a:r>
              <a:t/>
            </a:r>
            <a:endParaRPr b="1" sz="1800">
              <a:solidFill>
                <a:schemeClr val="dk1"/>
              </a:solidFill>
              <a:latin typeface="Arial"/>
              <a:ea typeface="Arial"/>
              <a:cs typeface="Arial"/>
              <a:sym typeface="Aria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308" name="Google Shape;308;p8"/>
          <p:cNvSpPr txBox="1"/>
          <p:nvPr/>
        </p:nvSpPr>
        <p:spPr>
          <a:xfrm>
            <a:off x="474387" y="211382"/>
            <a:ext cx="10858787" cy="5838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0"/>
          <p:cNvSpPr txBox="1"/>
          <p:nvPr/>
        </p:nvSpPr>
        <p:spPr>
          <a:xfrm>
            <a:off x="3171175" y="2122149"/>
            <a:ext cx="5491162" cy="1467542"/>
          </a:xfrm>
          <a:prstGeom prst="rect">
            <a:avLst/>
          </a:prstGeom>
          <a:solidFill>
            <a:srgbClr val="FFED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6000"/>
              <a:buFont typeface="NTR"/>
              <a:buNone/>
            </a:pPr>
            <a:r>
              <a:rPr lang="en-US" sz="6000">
                <a:solidFill>
                  <a:schemeClr val="dk1"/>
                </a:solidFill>
                <a:latin typeface="Arial"/>
                <a:ea typeface="Arial"/>
                <a:cs typeface="Arial"/>
                <a:sym typeface="Arial"/>
              </a:rPr>
              <a:t>Appendix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g32d48ce5532_1_68"/>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319" name="Google Shape;319;g32d48ce5532_1_68"/>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US" sz="1100"/>
              <a:t>U.S. Department of Homeland Security. (n.d.). </a:t>
            </a:r>
            <a:r>
              <a:rPr b="1" lang="en-US" sz="1100"/>
              <a:t>Increasing Threat of DeepFake Identities</a:t>
            </a:r>
            <a:r>
              <a:rPr lang="en-US" sz="1100"/>
              <a:t>. Retrieved from</a:t>
            </a:r>
            <a:r>
              <a:rPr lang="en-US" sz="1100">
                <a:uFill>
                  <a:noFill/>
                </a:uFill>
                <a:hlinkClick r:id="rId3"/>
              </a:rPr>
              <a:t> </a:t>
            </a:r>
            <a:r>
              <a:rPr lang="en-US" sz="1100" u="sng">
                <a:solidFill>
                  <a:schemeClr val="hlink"/>
                </a:solidFill>
                <a:hlinkClick r:id="rId4"/>
              </a:rPr>
              <a:t>https://www.dhs.gov/sites/default/files/publications/increasing_threats_of_deepfake_identities_0.pdf</a:t>
            </a:r>
            <a:endParaRPr sz="1100" u="sng">
              <a:solidFill>
                <a:schemeClr val="hlink"/>
              </a:solidFill>
            </a:endParaRPr>
          </a:p>
          <a:p>
            <a:pPr indent="-298450" lvl="0" marL="457200" rtl="0" algn="l">
              <a:spcBef>
                <a:spcPts val="1000"/>
              </a:spcBef>
              <a:spcAft>
                <a:spcPts val="0"/>
              </a:spcAft>
              <a:buSzPts val="1100"/>
              <a:buChar char="●"/>
            </a:pPr>
            <a:r>
              <a:rPr lang="en-US" sz="1100"/>
              <a:t>Kaggle. (n.d.). </a:t>
            </a:r>
            <a:r>
              <a:rPr b="1" lang="en-US" sz="1100"/>
              <a:t>Deepfake Detection Challenge</a:t>
            </a:r>
            <a:r>
              <a:rPr lang="en-US" sz="1100"/>
              <a:t>. Retrieved from</a:t>
            </a:r>
            <a:r>
              <a:rPr lang="en-US" sz="1100">
                <a:uFill>
                  <a:noFill/>
                </a:uFill>
                <a:hlinkClick r:id="rId5"/>
              </a:rPr>
              <a:t> </a:t>
            </a:r>
            <a:r>
              <a:rPr lang="en-US" sz="1100" u="sng">
                <a:solidFill>
                  <a:schemeClr val="hlink"/>
                </a:solidFill>
                <a:hlinkClick r:id="rId6"/>
              </a:rPr>
              <a:t>https://www.kaggle.com/competitions/deepfake-detection-challenge</a:t>
            </a:r>
            <a:endParaRPr sz="1100" u="sng">
              <a:solidFill>
                <a:schemeClr val="hlink"/>
              </a:solidFill>
            </a:endParaRPr>
          </a:p>
          <a:p>
            <a:pPr indent="-298450" lvl="0" marL="457200" rtl="0" algn="l">
              <a:spcBef>
                <a:spcPts val="1000"/>
              </a:spcBef>
              <a:spcAft>
                <a:spcPts val="0"/>
              </a:spcAft>
              <a:buSzPts val="1100"/>
              <a:buChar char="●"/>
            </a:pPr>
            <a:r>
              <a:rPr lang="en-US" sz="1100"/>
              <a:t>benpflaum, B. G., djdj, I., Kofman, J. E., Tester, J. L., Elliott, J., Metherd, J., Mozaic, P. C., Dane, S., &amp; Kim, W. (2019). </a:t>
            </a:r>
            <a:r>
              <a:rPr b="1" lang="en-US" sz="1100"/>
              <a:t>Deepfake Detection Challenge</a:t>
            </a:r>
            <a:r>
              <a:rPr lang="en-US" sz="1100"/>
              <a:t>. </a:t>
            </a:r>
            <a:r>
              <a:rPr i="1" lang="en-US" sz="1100"/>
              <a:t>Kaggle</a:t>
            </a:r>
            <a:r>
              <a:rPr lang="en-US" sz="1100"/>
              <a:t>. Retrieved from</a:t>
            </a:r>
            <a:r>
              <a:rPr lang="en-US" sz="1100">
                <a:uFill>
                  <a:noFill/>
                </a:uFill>
                <a:hlinkClick r:id="rId7"/>
              </a:rPr>
              <a:t> </a:t>
            </a:r>
            <a:r>
              <a:rPr lang="en-US" sz="1100" u="sng">
                <a:solidFill>
                  <a:schemeClr val="hlink"/>
                </a:solidFill>
                <a:hlinkClick r:id="rId8"/>
              </a:rPr>
              <a:t>https://kaggle.com/competitions/deepfake-detection-challenge</a:t>
            </a:r>
            <a:endParaRPr sz="1100" u="sng">
              <a:solidFill>
                <a:schemeClr val="hlink"/>
              </a:solidFill>
            </a:endParaRPr>
          </a:p>
          <a:p>
            <a:pPr indent="-298450" lvl="0" marL="457200" rtl="0" algn="l">
              <a:spcBef>
                <a:spcPts val="1000"/>
              </a:spcBef>
              <a:spcAft>
                <a:spcPts val="0"/>
              </a:spcAft>
              <a:buSzPts val="1100"/>
              <a:buChar char="●"/>
            </a:pPr>
            <a:r>
              <a:rPr lang="en-US" sz="1100"/>
              <a:t>Rössler, A., Cozzolino, D., Verdoliva, L., Riess, C., Thies, J., &amp; Nießner, M. (2019). </a:t>
            </a:r>
            <a:r>
              <a:rPr b="1" lang="en-US" sz="1100"/>
              <a:t>FaceForensics++: Learning to Detect Manipulated Facial Images</a:t>
            </a:r>
            <a:r>
              <a:rPr lang="en-US" sz="1100"/>
              <a:t>. </a:t>
            </a:r>
            <a:r>
              <a:rPr i="1" lang="en-US" sz="1100"/>
              <a:t>International Conference on Computer Vision (ICCV)</a:t>
            </a:r>
            <a:r>
              <a:rPr lang="en-US" sz="1100"/>
              <a:t>.</a:t>
            </a:r>
            <a:endParaRPr sz="1100"/>
          </a:p>
          <a:p>
            <a:pPr indent="-298450" lvl="0" marL="457200" rtl="0" algn="l">
              <a:spcBef>
                <a:spcPts val="1000"/>
              </a:spcBef>
              <a:spcAft>
                <a:spcPts val="0"/>
              </a:spcAft>
              <a:buSzPts val="1100"/>
              <a:buChar char="●"/>
            </a:pPr>
            <a:r>
              <a:rPr lang="en-US" sz="1100"/>
              <a:t>Zhang, K., Zhang, Z., Li, Z., &amp; Qiao, Y. (2016). </a:t>
            </a:r>
            <a:r>
              <a:rPr b="1" lang="en-US" sz="1100"/>
              <a:t>Joint Face Detection and Alignment Using Multitask Cascaded Convolutional Networks</a:t>
            </a:r>
            <a:r>
              <a:rPr lang="en-US" sz="1100"/>
              <a:t>. </a:t>
            </a:r>
            <a:r>
              <a:rPr i="1" lang="en-US" sz="1100"/>
              <a:t>IEEE Signal Processing Letters, 23</a:t>
            </a:r>
            <a:r>
              <a:rPr lang="en-US" sz="1100"/>
              <a:t>(10), 1499-1503.</a:t>
            </a:r>
            <a:r>
              <a:rPr lang="en-US" sz="1100">
                <a:uFill>
                  <a:noFill/>
                </a:uFill>
                <a:hlinkClick r:id="rId9"/>
              </a:rPr>
              <a:t> </a:t>
            </a:r>
            <a:r>
              <a:rPr lang="en-US" sz="1100" u="sng">
                <a:solidFill>
                  <a:schemeClr val="hlink"/>
                </a:solidFill>
                <a:hlinkClick r:id="rId10"/>
              </a:rPr>
              <a:t>https://doi.org/10.1109/LSP.2016.2603342</a:t>
            </a:r>
            <a:endParaRPr sz="1100" u="sng">
              <a:solidFill>
                <a:schemeClr val="hlink"/>
              </a:solidFill>
            </a:endParaRPr>
          </a:p>
          <a:p>
            <a:pPr indent="-298450" lvl="0" marL="457200" rtl="0" algn="l">
              <a:spcBef>
                <a:spcPts val="1000"/>
              </a:spcBef>
              <a:spcAft>
                <a:spcPts val="0"/>
              </a:spcAft>
              <a:buSzPts val="1100"/>
              <a:buChar char="●"/>
            </a:pPr>
            <a:r>
              <a:rPr lang="en-US" sz="1100"/>
              <a:t>He, K., Zhang, X., Ren, S., &amp; Sun, J. (2015). </a:t>
            </a:r>
            <a:r>
              <a:rPr b="1" lang="en-US" sz="1100"/>
              <a:t>Deep Residual Learning for Image Recognition</a:t>
            </a:r>
            <a:r>
              <a:rPr lang="en-US" sz="1100"/>
              <a:t>. </a:t>
            </a:r>
            <a:r>
              <a:rPr i="1" lang="en-US" sz="1100"/>
              <a:t>arXiv preprint</a:t>
            </a:r>
            <a:r>
              <a:rPr lang="en-US" sz="1100"/>
              <a:t>, arXiv:1512.03385. Retrieved from</a:t>
            </a:r>
            <a:r>
              <a:rPr lang="en-US" sz="1100">
                <a:uFill>
                  <a:noFill/>
                </a:uFill>
                <a:hlinkClick r:id="rId11"/>
              </a:rPr>
              <a:t> </a:t>
            </a:r>
            <a:r>
              <a:rPr lang="en-US" sz="1100" u="sng">
                <a:solidFill>
                  <a:schemeClr val="hlink"/>
                </a:solidFill>
                <a:hlinkClick r:id="rId12"/>
              </a:rPr>
              <a:t>https://arxiv.org/abs/1512.03385</a:t>
            </a:r>
            <a:endParaRPr sz="1100" u="sng">
              <a:solidFill>
                <a:schemeClr val="hlink"/>
              </a:solidFill>
            </a:endParaRPr>
          </a:p>
          <a:p>
            <a:pPr indent="-298450" lvl="0" marL="457200" rtl="0" algn="l">
              <a:spcBef>
                <a:spcPts val="1000"/>
              </a:spcBef>
              <a:spcAft>
                <a:spcPts val="0"/>
              </a:spcAft>
              <a:buSzPts val="1100"/>
              <a:buChar char="●"/>
            </a:pPr>
            <a:r>
              <a:rPr lang="en-US" sz="1100"/>
              <a:t>Korshunov, P., &amp; Marcel, S. (n.d.). </a:t>
            </a:r>
            <a:r>
              <a:rPr b="1" lang="en-US" sz="1100"/>
              <a:t>DeepFakes: A New Threat to Face Recognition? Assessment and Detection</a:t>
            </a:r>
            <a:r>
              <a:rPr lang="en-US" sz="1100"/>
              <a:t>. </a:t>
            </a:r>
            <a:r>
              <a:rPr i="1" lang="en-US" sz="1100"/>
              <a:t>arXiv and Idiap Research Report</a:t>
            </a:r>
            <a:r>
              <a:rPr lang="en-US" sz="1100"/>
              <a:t>.</a:t>
            </a:r>
            <a:endParaRPr sz="1100"/>
          </a:p>
          <a:p>
            <a:pPr indent="-298450" lvl="0" marL="457200" rtl="0" algn="l">
              <a:spcBef>
                <a:spcPts val="1000"/>
              </a:spcBef>
              <a:spcAft>
                <a:spcPts val="1000"/>
              </a:spcAft>
              <a:buSzPts val="1100"/>
              <a:buChar char="●"/>
            </a:pPr>
            <a:r>
              <a:rPr lang="en-US" sz="1100"/>
              <a:t>Sanderson, C., &amp; Lovell, B. C. (2009). </a:t>
            </a:r>
            <a:r>
              <a:rPr b="1" lang="en-US" sz="1100"/>
              <a:t>Multi-Region Probabilistic Histograms for Robust and Scalable Identity Inference</a:t>
            </a:r>
            <a:r>
              <a:rPr lang="en-US" sz="1100"/>
              <a:t>. </a:t>
            </a:r>
            <a:r>
              <a:rPr i="1" lang="en-US" sz="1100"/>
              <a:t>Lecture Notes in Computer Science (LNCS), 5558</a:t>
            </a:r>
            <a:r>
              <a:rPr lang="en-US" sz="1100"/>
              <a:t>, 199-208.</a:t>
            </a:r>
            <a:endParaRPr sz="1100"/>
          </a:p>
        </p:txBody>
      </p:sp>
      <p:sp>
        <p:nvSpPr>
          <p:cNvPr id="320" name="Google Shape;320;g32d48ce5532_1_68"/>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lang="en-US" sz="2800">
                <a:solidFill>
                  <a:schemeClr val="dk1"/>
                </a:solidFill>
                <a:latin typeface="Times New Roman"/>
                <a:ea typeface="Times New Roman"/>
                <a:cs typeface="Times New Roman"/>
                <a:sym typeface="Times New Roman"/>
              </a:rPr>
              <a:t>References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
          <p:cNvSpPr txBox="1"/>
          <p:nvPr/>
        </p:nvSpPr>
        <p:spPr>
          <a:xfrm>
            <a:off x="563146" y="1700730"/>
            <a:ext cx="3778266" cy="1479792"/>
          </a:xfrm>
          <a:prstGeom prst="rect">
            <a:avLst/>
          </a:prstGeom>
          <a:solidFill>
            <a:srgbClr val="FFED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6000"/>
              <a:buFont typeface="NTR"/>
              <a:buNone/>
            </a:pPr>
            <a:r>
              <a:rPr b="0" i="0" lang="en-US" sz="6000" u="none" cap="none" strike="noStrike">
                <a:solidFill>
                  <a:schemeClr val="dk1"/>
                </a:solidFill>
                <a:latin typeface="Arial"/>
                <a:ea typeface="Arial"/>
                <a:cs typeface="Arial"/>
                <a:sym typeface="Arial"/>
              </a:rPr>
              <a:t>AGENDA</a:t>
            </a:r>
            <a:endParaRPr/>
          </a:p>
        </p:txBody>
      </p:sp>
      <p:sp>
        <p:nvSpPr>
          <p:cNvPr id="183" name="Google Shape;183;p2"/>
          <p:cNvSpPr txBox="1"/>
          <p:nvPr/>
        </p:nvSpPr>
        <p:spPr>
          <a:xfrm>
            <a:off x="4699250" y="1700725"/>
            <a:ext cx="6920100" cy="23253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4000"/>
              <a:buFont typeface="NTR"/>
              <a:buChar char="▸"/>
            </a:pPr>
            <a:r>
              <a:rPr lang="en-US" sz="4000">
                <a:solidFill>
                  <a:schemeClr val="dk1"/>
                </a:solidFill>
              </a:rPr>
              <a:t>Intro</a:t>
            </a:r>
            <a:endParaRPr sz="4000">
              <a:solidFill>
                <a:schemeClr val="dk1"/>
              </a:solidFill>
            </a:endParaRPr>
          </a:p>
          <a:p>
            <a:pPr indent="-292100" lvl="0" marL="292100" marR="0" rtl="0" algn="l">
              <a:lnSpc>
                <a:spcPct val="100000"/>
              </a:lnSpc>
              <a:spcBef>
                <a:spcPts val="1000"/>
              </a:spcBef>
              <a:spcAft>
                <a:spcPts val="0"/>
              </a:spcAft>
              <a:buClr>
                <a:schemeClr val="accent3"/>
              </a:buClr>
              <a:buSzPts val="4000"/>
              <a:buFont typeface="NTR"/>
              <a:buChar char="▸"/>
            </a:pPr>
            <a:r>
              <a:rPr lang="en-US" sz="4000">
                <a:solidFill>
                  <a:schemeClr val="dk1"/>
                </a:solidFill>
              </a:rPr>
              <a:t>Generation Techniques</a:t>
            </a:r>
            <a:endParaRPr sz="4000">
              <a:solidFill>
                <a:schemeClr val="dk1"/>
              </a:solidFill>
            </a:endParaRPr>
          </a:p>
          <a:p>
            <a:pPr indent="-292100" lvl="0" marL="292100" marR="0" rtl="0" algn="l">
              <a:lnSpc>
                <a:spcPct val="100000"/>
              </a:lnSpc>
              <a:spcBef>
                <a:spcPts val="1000"/>
              </a:spcBef>
              <a:spcAft>
                <a:spcPts val="0"/>
              </a:spcAft>
              <a:buClr>
                <a:schemeClr val="accent3"/>
              </a:buClr>
              <a:buSzPts val="4000"/>
              <a:buFont typeface="NTR"/>
              <a:buChar char="▸"/>
            </a:pPr>
            <a:r>
              <a:rPr lang="en-US" sz="4000">
                <a:solidFill>
                  <a:schemeClr val="dk1"/>
                </a:solidFill>
              </a:rPr>
              <a:t>Detection </a:t>
            </a:r>
            <a:r>
              <a:rPr lang="en-US" sz="4000">
                <a:solidFill>
                  <a:schemeClr val="dk1"/>
                </a:solidFill>
              </a:rPr>
              <a:t>Paradigm</a:t>
            </a:r>
            <a:endParaRPr sz="4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2d48ce5532_1_2"/>
          <p:cNvSpPr txBox="1"/>
          <p:nvPr/>
        </p:nvSpPr>
        <p:spPr>
          <a:xfrm>
            <a:off x="696669" y="1084147"/>
            <a:ext cx="10636500" cy="41595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With the latest advancements in generative AI and the widespread accessibility of models and hardware, deepfakes are becoming more prevalent, hyper-realistic, and harder to distinguish from authentic media. The ability to manipulate audio, images, and videos with high fidelity and minimal expertise has significantly lowered the barrier for malicious use. This poses serious threats, including fraud, identity theft, misinformation, and the erosion of public trust in digital content, highlighting the urgent need for robust detection mechanisms and ethical safeguards.</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p:txBody>
      </p:sp>
      <p:sp>
        <p:nvSpPr>
          <p:cNvPr id="189" name="Google Shape;189;g32d48ce5532_1_2"/>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Problem Statement</a:t>
            </a:r>
            <a:endParaRPr/>
          </a:p>
        </p:txBody>
      </p:sp>
      <p:cxnSp>
        <p:nvCxnSpPr>
          <p:cNvPr id="190" name="Google Shape;190;g32d48ce5532_1_2"/>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pic>
        <p:nvPicPr>
          <p:cNvPr id="191" name="Google Shape;191;g32d48ce5532_1_2"/>
          <p:cNvPicPr preferRelativeResize="0"/>
          <p:nvPr/>
        </p:nvPicPr>
        <p:blipFill>
          <a:blip r:embed="rId3">
            <a:alphaModFix/>
          </a:blip>
          <a:stretch>
            <a:fillRect/>
          </a:stretch>
        </p:blipFill>
        <p:spPr>
          <a:xfrm>
            <a:off x="2264175" y="3052925"/>
            <a:ext cx="7279200" cy="2780425"/>
          </a:xfrm>
          <a:prstGeom prst="rect">
            <a:avLst/>
          </a:prstGeom>
          <a:noFill/>
          <a:ln>
            <a:noFill/>
          </a:ln>
        </p:spPr>
      </p:pic>
      <p:sp>
        <p:nvSpPr>
          <p:cNvPr id="192" name="Google Shape;192;g32d48ce5532_1_2"/>
          <p:cNvSpPr txBox="1"/>
          <p:nvPr/>
        </p:nvSpPr>
        <p:spPr>
          <a:xfrm>
            <a:off x="2264175" y="5788725"/>
            <a:ext cx="7279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
                <a:solidFill>
                  <a:schemeClr val="dk1"/>
                </a:solidFill>
              </a:rPr>
              <a:t>Source: DHS Increasing Threats of Deepfake Identities</a:t>
            </a:r>
            <a:endParaRPr sz="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2d48ce5532_1_10"/>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This surge in deepfake technology presents serious risks across multiple domains.</a:t>
            </a:r>
            <a:endParaRPr sz="1800">
              <a:solidFill>
                <a:schemeClr val="dk1"/>
              </a:solidFill>
            </a:endParaRPr>
          </a:p>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In cybersecurity, fraud and identity theft have become more sophisticated, with criminals leveraging AI-generated voices and videos to impersonate individuals, gain unauthorized access to sensitive</a:t>
            </a:r>
            <a:r>
              <a:rPr lang="en-US" sz="1800">
                <a:solidFill>
                  <a:schemeClr val="dk1"/>
                </a:solidFill>
              </a:rPr>
              <a:t> </a:t>
            </a:r>
            <a:r>
              <a:rPr lang="en-US" sz="1800">
                <a:solidFill>
                  <a:schemeClr val="dk1"/>
                </a:solidFill>
              </a:rPr>
              <a:t>information, or deceive organizations.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u="sng">
                <a:solidFill>
                  <a:schemeClr val="hlink"/>
                </a:solidFill>
                <a:hlinkClick r:id="rId3"/>
              </a:rPr>
              <a:t>Finance worker pays out $25 million after video call with deepfake ‘chief financial officer’</a:t>
            </a:r>
            <a:r>
              <a:rPr lang="en-US" sz="1800">
                <a:solidFill>
                  <a:schemeClr val="dk1"/>
                </a:solidFill>
              </a:rPr>
              <a:t> </a:t>
            </a:r>
            <a:endParaRPr sz="1800">
              <a:solidFill>
                <a:schemeClr val="dk1"/>
              </a:solidFill>
            </a:endParaRPr>
          </a:p>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In politics and media, the spread of misinformation and disinformation has intensified, undermining public trust in news and institutions.</a:t>
            </a:r>
            <a:endParaRPr sz="1800">
              <a:solidFill>
                <a:schemeClr val="dk1"/>
              </a:solidFill>
            </a:endParaRPr>
          </a:p>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Additionally, the rise of AI-generated explicit content, reputational attacks, and deepfake scams further highlights the ethical and legal challenges posed by these rapidly evolving technologies.</a:t>
            </a:r>
            <a:endParaRPr sz="1800">
              <a:solidFill>
                <a:schemeClr val="dk1"/>
              </a:solidFill>
            </a:endParaRPr>
          </a:p>
        </p:txBody>
      </p:sp>
      <p:sp>
        <p:nvSpPr>
          <p:cNvPr id="198" name="Google Shape;198;g32d48ce5532_1_10"/>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Problem Statement</a:t>
            </a:r>
            <a:endParaRPr/>
          </a:p>
        </p:txBody>
      </p:sp>
      <p:cxnSp>
        <p:nvCxnSpPr>
          <p:cNvPr id="199" name="Google Shape;199;g32d48ce5532_1_10"/>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2d48ce5532_1_17"/>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As deepfakes become more convincing and their misuse more widespread, the urgency for robust detection methods, AI governance, and digital content authentication has never been greater.</a:t>
            </a:r>
            <a:endParaRPr sz="1800">
              <a:solidFill>
                <a:schemeClr val="dk1"/>
              </a:solidFill>
            </a:endParaRPr>
          </a:p>
          <a:p>
            <a:pPr indent="-292100" lvl="0" marL="292100" marR="0" rtl="0" algn="l">
              <a:lnSpc>
                <a:spcPct val="100000"/>
              </a:lnSpc>
              <a:spcBef>
                <a:spcPts val="0"/>
              </a:spcBef>
              <a:spcAft>
                <a:spcPts val="0"/>
              </a:spcAft>
              <a:buClr>
                <a:schemeClr val="dk1"/>
              </a:buClr>
              <a:buSzPts val="1800"/>
              <a:buChar char="▸"/>
            </a:pPr>
            <a:r>
              <a:rPr lang="en-US" sz="1800">
                <a:solidFill>
                  <a:schemeClr val="dk1"/>
                </a:solidFill>
              </a:rPr>
              <a:t>Addressing these risks requires a combination of technological improvements, regulatory frameworks, and public awareness initiatives to mitigate the potential dangers posed by the unchecked proliferation of deepfake content.</a:t>
            </a:r>
            <a:endParaRPr sz="1800">
              <a:solidFill>
                <a:schemeClr val="dk1"/>
              </a:solidFill>
            </a:endParaRPr>
          </a:p>
          <a:p>
            <a:pPr indent="-292100" lvl="0" marL="292100" marR="0" rtl="0" algn="l">
              <a:lnSpc>
                <a:spcPct val="100000"/>
              </a:lnSpc>
              <a:spcBef>
                <a:spcPts val="0"/>
              </a:spcBef>
              <a:spcAft>
                <a:spcPts val="0"/>
              </a:spcAft>
              <a:buClr>
                <a:schemeClr val="dk1"/>
              </a:buClr>
              <a:buSzPts val="1800"/>
              <a:buChar char="▸"/>
            </a:pPr>
            <a:r>
              <a:rPr lang="en-US" sz="1800">
                <a:solidFill>
                  <a:schemeClr val="dk1"/>
                </a:solidFill>
              </a:rPr>
              <a:t>There have been several notable industry </a:t>
            </a:r>
            <a:r>
              <a:rPr lang="en-US" sz="1800">
                <a:solidFill>
                  <a:schemeClr val="dk1"/>
                </a:solidFill>
              </a:rPr>
              <a:t>initiatives</a:t>
            </a:r>
            <a:endParaRPr sz="1800">
              <a:solidFill>
                <a:schemeClr val="dk1"/>
              </a:solidFill>
            </a:endParaRPr>
          </a:p>
          <a:p>
            <a:pPr indent="0" lvl="0" marL="457200" marR="0" rtl="0" algn="l">
              <a:lnSpc>
                <a:spcPct val="100000"/>
              </a:lnSpc>
              <a:spcBef>
                <a:spcPts val="0"/>
              </a:spcBef>
              <a:spcAft>
                <a:spcPts val="0"/>
              </a:spcAft>
              <a:buNone/>
            </a:pPr>
            <a:r>
              <a:t/>
            </a:r>
            <a:endParaRPr sz="1800">
              <a:solidFill>
                <a:schemeClr val="dk1"/>
              </a:solidFill>
            </a:endParaRPr>
          </a:p>
        </p:txBody>
      </p:sp>
      <p:sp>
        <p:nvSpPr>
          <p:cNvPr id="205" name="Google Shape;205;g32d48ce5532_1_17"/>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Problem Statement</a:t>
            </a:r>
            <a:endParaRPr/>
          </a:p>
        </p:txBody>
      </p:sp>
      <p:cxnSp>
        <p:nvCxnSpPr>
          <p:cNvPr id="206" name="Google Shape;206;g32d48ce5532_1_17"/>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2d48ce5532_1_43"/>
          <p:cNvSpPr txBox="1"/>
          <p:nvPr/>
        </p:nvSpPr>
        <p:spPr>
          <a:xfrm>
            <a:off x="696600" y="1581298"/>
            <a:ext cx="10636500" cy="20643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AWS, Facebook/Meta, Microsoft, the Partnership on AI’s Media Integrity Steering Committee, and academics together created the </a:t>
            </a:r>
            <a:r>
              <a:rPr lang="en-US" sz="1800" u="sng">
                <a:solidFill>
                  <a:schemeClr val="hlink"/>
                </a:solidFill>
                <a:hlinkClick r:id="rId3"/>
              </a:rPr>
              <a:t>Deepfake Detection Challenge (DFDC)</a:t>
            </a:r>
            <a:r>
              <a:rPr lang="en-US" sz="1800">
                <a:solidFill>
                  <a:schemeClr val="dk1"/>
                </a:solidFill>
              </a:rPr>
              <a:t>. The goal of the challenge was to spur researchers around the world to build innovative new technologies that can help detect deepfakes and manipulated media.</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Challenge Objective: Identify videos with facial or voice manipulations</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Rewards: $1 million with $500k going to the top model</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a:solidFill>
                  <a:schemeClr val="dk1"/>
                </a:solidFill>
              </a:rPr>
              <a:t>Results: Out of sample detection accuracy was 60%</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p:txBody>
      </p:sp>
      <p:sp>
        <p:nvSpPr>
          <p:cNvPr id="212" name="Google Shape;212;g32d48ce5532_1_43"/>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lang="en-US" sz="2800">
                <a:solidFill>
                  <a:schemeClr val="dk1"/>
                </a:solidFill>
                <a:latin typeface="Times New Roman"/>
                <a:ea typeface="Times New Roman"/>
                <a:cs typeface="Times New Roman"/>
                <a:sym typeface="Times New Roman"/>
              </a:rPr>
              <a:t>Industry Initiatives: Deepfake Detection Challenge (DFDC) 2020</a:t>
            </a:r>
            <a:endParaRPr/>
          </a:p>
        </p:txBody>
      </p:sp>
      <p:cxnSp>
        <p:nvCxnSpPr>
          <p:cNvPr id="213" name="Google Shape;213;g32d48ce5532_1_43"/>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pic>
        <p:nvPicPr>
          <p:cNvPr id="214" name="Google Shape;214;g32d48ce5532_1_43"/>
          <p:cNvPicPr preferRelativeResize="0"/>
          <p:nvPr/>
        </p:nvPicPr>
        <p:blipFill>
          <a:blip r:embed="rId4">
            <a:alphaModFix/>
          </a:blip>
          <a:stretch>
            <a:fillRect/>
          </a:stretch>
        </p:blipFill>
        <p:spPr>
          <a:xfrm>
            <a:off x="3735776" y="3734925"/>
            <a:ext cx="4335999" cy="2384775"/>
          </a:xfrm>
          <a:prstGeom prst="rect">
            <a:avLst/>
          </a:prstGeom>
          <a:noFill/>
          <a:ln>
            <a:noFill/>
          </a:ln>
        </p:spPr>
      </p:pic>
      <p:sp>
        <p:nvSpPr>
          <p:cNvPr id="215" name="Google Shape;215;g32d48ce5532_1_43"/>
          <p:cNvSpPr txBox="1"/>
          <p:nvPr/>
        </p:nvSpPr>
        <p:spPr>
          <a:xfrm>
            <a:off x="3735875" y="6081900"/>
            <a:ext cx="4335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
                <a:solidFill>
                  <a:schemeClr val="dk1"/>
                </a:solidFill>
              </a:rPr>
              <a:t>Source: Facebook/Meta</a:t>
            </a:r>
            <a:endParaRPr sz="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2d48ce5532_1_49"/>
          <p:cNvSpPr txBox="1"/>
          <p:nvPr/>
        </p:nvSpPr>
        <p:spPr>
          <a:xfrm>
            <a:off x="696594" y="1581297"/>
            <a:ext cx="10636500" cy="41595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Google contributed to a </a:t>
            </a:r>
            <a:r>
              <a:rPr lang="en-US" sz="1800" u="sng">
                <a:solidFill>
                  <a:schemeClr val="hlink"/>
                </a:solidFill>
                <a:hlinkClick r:id="rId3"/>
              </a:rPr>
              <a:t>large dataset of visual deepfakes</a:t>
            </a:r>
            <a:r>
              <a:rPr lang="en-US" sz="1800">
                <a:solidFill>
                  <a:schemeClr val="dk1"/>
                </a:solidFill>
              </a:rPr>
              <a:t> they produced which has been incorporated into the Technical University of Munich and the University Federico II of Naples’ </a:t>
            </a:r>
            <a:r>
              <a:rPr lang="en-US" sz="1800" u="sng">
                <a:solidFill>
                  <a:schemeClr val="hlink"/>
                </a:solidFill>
                <a:hlinkClick r:id="rId4"/>
              </a:rPr>
              <a:t>FaceForensics</a:t>
            </a:r>
            <a:r>
              <a:rPr lang="en-US" sz="1800">
                <a:solidFill>
                  <a:schemeClr val="dk1"/>
                </a:solidFill>
              </a:rPr>
              <a:t> benchmark, an effort co-sponsored by </a:t>
            </a:r>
            <a:r>
              <a:rPr lang="en-US" sz="1800">
                <a:solidFill>
                  <a:schemeClr val="dk1"/>
                </a:solidFill>
              </a:rPr>
              <a:t>Google</a:t>
            </a:r>
            <a:r>
              <a:rPr lang="en-US" sz="1800">
                <a:solidFill>
                  <a:schemeClr val="dk1"/>
                </a:solidFill>
              </a:rPr>
              <a:t>.</a:t>
            </a:r>
            <a:endParaRPr sz="1800">
              <a:solidFill>
                <a:schemeClr val="dk1"/>
              </a:solidFill>
            </a:endParaRPr>
          </a:p>
          <a:p>
            <a:pPr indent="-292100" lvl="0" marL="292100" marR="0" rtl="0" algn="l">
              <a:lnSpc>
                <a:spcPct val="100000"/>
              </a:lnSpc>
              <a:spcBef>
                <a:spcPts val="0"/>
              </a:spcBef>
              <a:spcAft>
                <a:spcPts val="0"/>
              </a:spcAft>
              <a:buClr>
                <a:schemeClr val="accent3"/>
              </a:buClr>
              <a:buSzPts val="1800"/>
              <a:buFont typeface="NTR"/>
              <a:buChar char="▸"/>
            </a:pPr>
            <a:r>
              <a:rPr lang="en-US" sz="1800">
                <a:solidFill>
                  <a:schemeClr val="dk1"/>
                </a:solidFill>
              </a:rPr>
              <a:t>The benchmark and dataset are meant to spur research in deepfake detection</a:t>
            </a:r>
            <a:endParaRPr sz="1800">
              <a:solidFill>
                <a:schemeClr val="dk1"/>
              </a:solidFill>
            </a:endParaRPr>
          </a:p>
          <a:p>
            <a:pPr indent="-342900" lvl="1" marL="914400" marR="0" rtl="0" algn="l">
              <a:lnSpc>
                <a:spcPct val="100000"/>
              </a:lnSpc>
              <a:spcBef>
                <a:spcPts val="0"/>
              </a:spcBef>
              <a:spcAft>
                <a:spcPts val="0"/>
              </a:spcAft>
              <a:buClr>
                <a:schemeClr val="dk1"/>
              </a:buClr>
              <a:buSzPts val="1800"/>
              <a:buChar char="○"/>
            </a:pPr>
            <a:r>
              <a:rPr lang="en-US" sz="1800" u="sng">
                <a:solidFill>
                  <a:schemeClr val="hlink"/>
                </a:solidFill>
                <a:hlinkClick r:id="rId5"/>
              </a:rPr>
              <a:t>FaceForensics++</a:t>
            </a:r>
            <a:r>
              <a:rPr lang="en-US" sz="1800">
                <a:solidFill>
                  <a:schemeClr val="dk1"/>
                </a:solidFill>
              </a:rPr>
              <a:t> is a forensics dataset consisting of 1000 original video sequences that have been manipulated with four automated face manipulation methods: Deepfakes, Face2Face, FaceSwap and NeuralTextures. The data has been sourced from 977 youtube videos.</a:t>
            </a:r>
            <a:endParaRPr sz="1800">
              <a:solidFill>
                <a:schemeClr val="dk1"/>
              </a:solidFill>
            </a:endParaRPr>
          </a:p>
        </p:txBody>
      </p:sp>
      <p:sp>
        <p:nvSpPr>
          <p:cNvPr id="221" name="Google Shape;221;g32d48ce5532_1_49"/>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lang="en-US" sz="2800">
                <a:solidFill>
                  <a:schemeClr val="dk1"/>
                </a:solidFill>
                <a:latin typeface="Times New Roman"/>
                <a:ea typeface="Times New Roman"/>
                <a:cs typeface="Times New Roman"/>
                <a:sym typeface="Times New Roman"/>
              </a:rPr>
              <a:t>Industry Initiatives: </a:t>
            </a:r>
            <a:r>
              <a:rPr b="1" lang="en-US" sz="2800">
                <a:solidFill>
                  <a:schemeClr val="dk1"/>
                </a:solidFill>
                <a:latin typeface="Times New Roman"/>
                <a:ea typeface="Times New Roman"/>
                <a:cs typeface="Times New Roman"/>
                <a:sym typeface="Times New Roman"/>
              </a:rPr>
              <a:t>FaceForensics++ Dataset</a:t>
            </a:r>
            <a:endParaRPr/>
          </a:p>
        </p:txBody>
      </p:sp>
      <p:cxnSp>
        <p:nvCxnSpPr>
          <p:cNvPr id="222" name="Google Shape;222;g32d48ce5532_1_49"/>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pic>
        <p:nvPicPr>
          <p:cNvPr id="223" name="Google Shape;223;g32d48ce5532_1_49"/>
          <p:cNvPicPr preferRelativeResize="0"/>
          <p:nvPr/>
        </p:nvPicPr>
        <p:blipFill>
          <a:blip r:embed="rId6">
            <a:alphaModFix/>
          </a:blip>
          <a:stretch>
            <a:fillRect/>
          </a:stretch>
        </p:blipFill>
        <p:spPr>
          <a:xfrm>
            <a:off x="3234450" y="3844550"/>
            <a:ext cx="5686401" cy="2068525"/>
          </a:xfrm>
          <a:prstGeom prst="rect">
            <a:avLst/>
          </a:prstGeom>
          <a:noFill/>
          <a:ln>
            <a:noFill/>
          </a:ln>
        </p:spPr>
      </p:pic>
      <p:sp>
        <p:nvSpPr>
          <p:cNvPr id="224" name="Google Shape;224;g32d48ce5532_1_49"/>
          <p:cNvSpPr txBox="1"/>
          <p:nvPr/>
        </p:nvSpPr>
        <p:spPr>
          <a:xfrm>
            <a:off x="3735875" y="6081900"/>
            <a:ext cx="4335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
                <a:solidFill>
                  <a:schemeClr val="dk1"/>
                </a:solidFill>
              </a:rPr>
              <a:t>Source: FaceForensics++</a:t>
            </a:r>
            <a:endParaRPr sz="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cxnSp>
        <p:nvCxnSpPr>
          <p:cNvPr id="229" name="Google Shape;229;g32d48ce5532_1_24"/>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30" name="Google Shape;230;g32d48ce5532_1_24"/>
          <p:cNvSpPr txBox="1"/>
          <p:nvPr/>
        </p:nvSpPr>
        <p:spPr>
          <a:xfrm>
            <a:off x="696600" y="795225"/>
            <a:ext cx="10636500" cy="56793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Solution Approach:</a:t>
            </a:r>
            <a:r>
              <a:rPr lang="en-US" sz="1800">
                <a:solidFill>
                  <a:schemeClr val="dk1"/>
                </a:solidFill>
                <a:latin typeface="Arial"/>
                <a:ea typeface="Arial"/>
                <a:cs typeface="Arial"/>
                <a:sym typeface="Arial"/>
              </a:rPr>
              <a:t> A </a:t>
            </a:r>
            <a:r>
              <a:rPr lang="en-US" sz="1800">
                <a:solidFill>
                  <a:schemeClr val="dk1"/>
                </a:solidFill>
              </a:rPr>
              <a:t>privacy-focused deepfake detection for identity verification</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Your Solution</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r>
              <a:rPr lang="en-US" sz="1800">
                <a:solidFill>
                  <a:schemeClr val="dk1"/>
                </a:solidFill>
              </a:rPr>
              <a:t>A deep learning model that verifies authenticity using a reference video</a:t>
            </a:r>
            <a:endParaRPr sz="1800">
              <a:solidFill>
                <a:schemeClr val="dk1"/>
              </a:solidFill>
              <a:latin typeface="Arial"/>
              <a:ea typeface="Arial"/>
              <a:cs typeface="Arial"/>
              <a:sym typeface="Aria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Our model validates authenticity using a reference video taking into account both individual features and deepfake artifacts</a:t>
            </a:r>
            <a:endParaRPr sz="1800">
              <a:solidFill>
                <a:schemeClr val="dk1"/>
              </a:solidFill>
            </a:endParaRPr>
          </a:p>
          <a:p>
            <a:pPr indent="0" lvl="0" marL="0" marR="0" rtl="0" algn="l">
              <a:lnSpc>
                <a:spcPct val="100000"/>
              </a:lnSpc>
              <a:spcBef>
                <a:spcPts val="200"/>
              </a:spcBef>
              <a:spcAft>
                <a:spcPts val="0"/>
              </a:spcAft>
              <a:buNone/>
            </a:pPr>
            <a:r>
              <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Key Features:</a:t>
            </a:r>
            <a:r>
              <a:rPr lang="en-US" sz="1800">
                <a:solidFill>
                  <a:schemeClr val="dk1"/>
                </a:solidFill>
                <a:latin typeface="Arial"/>
                <a:ea typeface="Arial"/>
                <a:cs typeface="Arial"/>
                <a:sym typeface="Arial"/>
              </a:rPr>
              <a:t> </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Easy to implement and integrate into existing applications</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Can be implemented within organizations using individual provided data. And a public implementation for news and media which can scrap available data for public figures</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Requires minimal device overhead</a:t>
            </a:r>
            <a:endParaRPr sz="1800">
              <a:solidFill>
                <a:schemeClr val="dk1"/>
              </a:solidFil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Continuously improve the model architecture as the number of users increases</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latin typeface="Arial"/>
                <a:ea typeface="Arial"/>
                <a:cs typeface="Arial"/>
                <a:sym typeface="Arial"/>
              </a:rPr>
              <a:t>Industry impact</a:t>
            </a:r>
            <a:endParaRPr b="1" sz="1800">
              <a:solidFill>
                <a:schemeClr val="dk1"/>
              </a:solidFill>
              <a:latin typeface="Arial"/>
              <a:ea typeface="Arial"/>
              <a:cs typeface="Arial"/>
              <a:sym typeface="Arial"/>
            </a:endParaRPr>
          </a:p>
          <a:p>
            <a:pPr indent="-342900" lvl="1" marL="914400" marR="0" rtl="0" algn="l">
              <a:lnSpc>
                <a:spcPct val="100000"/>
              </a:lnSpc>
              <a:spcBef>
                <a:spcPts val="200"/>
              </a:spcBef>
              <a:spcAft>
                <a:spcPts val="0"/>
              </a:spcAft>
              <a:buClr>
                <a:schemeClr val="dk1"/>
              </a:buClr>
              <a:buSzPts val="1800"/>
              <a:buChar char="○"/>
            </a:pPr>
            <a:r>
              <a:rPr lang="en-US" sz="1800">
                <a:solidFill>
                  <a:schemeClr val="dk1"/>
                </a:solidFill>
              </a:rPr>
              <a:t>Our solution will reduce the incidence of GenAI</a:t>
            </a:r>
            <a:r>
              <a:rPr lang="en-US" sz="1800">
                <a:solidFill>
                  <a:schemeClr val="dk1"/>
                </a:solidFill>
              </a:rPr>
              <a:t> powered </a:t>
            </a:r>
            <a:r>
              <a:rPr lang="en-US" sz="1800">
                <a:solidFill>
                  <a:schemeClr val="dk1"/>
                </a:solidFill>
              </a:rPr>
              <a:t>fraud by combating the offensive use of AI with defensive use of AI</a:t>
            </a:r>
            <a:endParaRPr sz="1800">
              <a:solidFill>
                <a:schemeClr val="dk1"/>
              </a:solidFill>
            </a:endParaRPr>
          </a:p>
          <a:p>
            <a:pPr indent="0" lvl="0" marL="0" marR="0" rtl="0" algn="l">
              <a:lnSpc>
                <a:spcPct val="100000"/>
              </a:lnSpc>
              <a:spcBef>
                <a:spcPts val="200"/>
              </a:spcBef>
              <a:spcAft>
                <a:spcPts val="0"/>
              </a:spcAft>
              <a:buNone/>
            </a:pPr>
            <a:r>
              <a:t/>
            </a:r>
            <a:endParaRPr b="1" sz="1800">
              <a:solidFill>
                <a:schemeClr val="dk1"/>
              </a:solidFil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31" name="Google Shape;231;g32d48ce5532_1_24"/>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Solution Overview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cxnSp>
        <p:nvCxnSpPr>
          <p:cNvPr id="236" name="Google Shape;236;g32d48ce5532_1_36"/>
          <p:cNvCxnSpPr/>
          <p:nvPr/>
        </p:nvCxnSpPr>
        <p:spPr>
          <a:xfrm>
            <a:off x="474388" y="762564"/>
            <a:ext cx="11206500" cy="0"/>
          </a:xfrm>
          <a:prstGeom prst="straightConnector1">
            <a:avLst/>
          </a:prstGeom>
          <a:noFill/>
          <a:ln cap="flat" cmpd="sng" w="9525">
            <a:solidFill>
              <a:schemeClr val="dk1"/>
            </a:solidFill>
            <a:prstDash val="solid"/>
            <a:miter lim="800000"/>
            <a:headEnd len="sm" w="sm" type="none"/>
            <a:tailEnd len="sm" w="sm" type="none"/>
          </a:ln>
        </p:spPr>
      </p:cxnSp>
      <p:sp>
        <p:nvSpPr>
          <p:cNvPr id="237" name="Google Shape;237;g32d48ce5532_1_36"/>
          <p:cNvSpPr txBox="1"/>
          <p:nvPr/>
        </p:nvSpPr>
        <p:spPr>
          <a:xfrm>
            <a:off x="696600" y="795225"/>
            <a:ext cx="10636500" cy="1250700"/>
          </a:xfrm>
          <a:prstGeom prst="rect">
            <a:avLst/>
          </a:prstGeom>
          <a:noFill/>
          <a:ln>
            <a:noFill/>
          </a:ln>
        </p:spPr>
        <p:txBody>
          <a:bodyPr anchorCtr="0" anchor="t" bIns="45700" lIns="91425" spcFirstLastPara="1" rIns="91425" wrap="square" tIns="45700">
            <a:noAutofit/>
          </a:bodyPr>
          <a:lstStyle/>
          <a:p>
            <a:pPr indent="-192087" lvl="0" marL="192087" marR="0" rtl="0" algn="l">
              <a:lnSpc>
                <a:spcPct val="100000"/>
              </a:lnSpc>
              <a:spcBef>
                <a:spcPts val="0"/>
              </a:spcBef>
              <a:spcAft>
                <a:spcPts val="0"/>
              </a:spcAft>
              <a:buClr>
                <a:schemeClr val="accent3"/>
              </a:buClr>
              <a:buSzPts val="1800"/>
              <a:buFont typeface="NTR"/>
              <a:buChar char="▸"/>
            </a:pPr>
            <a:r>
              <a:rPr b="1" lang="en-US" sz="1800">
                <a:solidFill>
                  <a:schemeClr val="dk1"/>
                </a:solidFill>
              </a:rPr>
              <a:t>Scope</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r>
              <a:rPr lang="en-US" sz="1800">
                <a:solidFill>
                  <a:schemeClr val="dk1"/>
                </a:solidFill>
              </a:rPr>
              <a:t>our solution increases the barriers for malicious use of GenAI and deepfakes</a:t>
            </a:r>
            <a:endParaRPr sz="1800">
              <a:solidFill>
                <a:schemeClr val="dk1"/>
              </a:solidFill>
            </a:endParaRPr>
          </a:p>
          <a:p>
            <a:pPr indent="-192087" lvl="0" marL="192087" marR="0" rtl="0" algn="l">
              <a:lnSpc>
                <a:spcPct val="100000"/>
              </a:lnSpc>
              <a:spcBef>
                <a:spcPts val="200"/>
              </a:spcBef>
              <a:spcAft>
                <a:spcPts val="0"/>
              </a:spcAft>
              <a:buClr>
                <a:schemeClr val="accent3"/>
              </a:buClr>
              <a:buSzPts val="1800"/>
              <a:buFont typeface="NTR"/>
              <a:buChar char="▸"/>
            </a:pPr>
            <a:r>
              <a:rPr b="1" lang="en-US" sz="1800">
                <a:solidFill>
                  <a:schemeClr val="dk1"/>
                </a:solidFill>
              </a:rPr>
              <a:t>Effectiveness</a:t>
            </a:r>
            <a:r>
              <a:rPr lang="en-US" sz="1800">
                <a:solidFill>
                  <a:schemeClr val="dk1"/>
                </a:solidFill>
              </a:rPr>
              <a:t>: The effectiveness of this solution mainly relies on its scale. In </a:t>
            </a:r>
            <a:r>
              <a:rPr lang="en-US" sz="1800">
                <a:solidFill>
                  <a:schemeClr val="dk1"/>
                </a:solidFill>
              </a:rPr>
              <a:t>its</a:t>
            </a:r>
            <a:r>
              <a:rPr lang="en-US" sz="1800">
                <a:solidFill>
                  <a:schemeClr val="dk1"/>
                </a:solidFill>
              </a:rPr>
              <a:t> infancy stage it should be effective against unskilled and skilled individuals. With relatively low cost it should raise the barrier to a level where only nation-states pose challenges</a:t>
            </a:r>
            <a:endParaRPr sz="1800">
              <a:solidFill>
                <a:schemeClr val="dk1"/>
              </a:solidFill>
            </a:endParaRPr>
          </a:p>
          <a:p>
            <a:pPr indent="0" lvl="0" marL="0" marR="0" rtl="0" algn="l">
              <a:lnSpc>
                <a:spcPct val="100000"/>
              </a:lnSpc>
              <a:spcBef>
                <a:spcPts val="200"/>
              </a:spcBef>
              <a:spcAft>
                <a:spcPts val="0"/>
              </a:spcAft>
              <a:buNone/>
            </a:pPr>
            <a:r>
              <a:t/>
            </a:r>
            <a:endParaRPr b="1" sz="1800">
              <a:solidFill>
                <a:schemeClr val="dk1"/>
              </a:solidFill>
            </a:endParaRPr>
          </a:p>
          <a:p>
            <a:pPr indent="-177800" lvl="0" marL="292100" marR="0" rtl="0" algn="l">
              <a:lnSpc>
                <a:spcPct val="100000"/>
              </a:lnSpc>
              <a:spcBef>
                <a:spcPts val="11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a:p>
            <a:pPr indent="-177800" lvl="0" marL="292100" marR="0" rtl="0" algn="l">
              <a:lnSpc>
                <a:spcPct val="100000"/>
              </a:lnSpc>
              <a:spcBef>
                <a:spcPts val="1000"/>
              </a:spcBef>
              <a:spcAft>
                <a:spcPts val="0"/>
              </a:spcAft>
              <a:buClr>
                <a:schemeClr val="accent3"/>
              </a:buClr>
              <a:buSzPts val="1800"/>
              <a:buFont typeface="NTR"/>
              <a:buNone/>
            </a:pPr>
            <a:r>
              <a:t/>
            </a:r>
            <a:endParaRPr sz="1800">
              <a:solidFill>
                <a:schemeClr val="dk1"/>
              </a:solidFill>
              <a:latin typeface="Arial"/>
              <a:ea typeface="Arial"/>
              <a:cs typeface="Arial"/>
              <a:sym typeface="Arial"/>
            </a:endParaRPr>
          </a:p>
        </p:txBody>
      </p:sp>
      <p:sp>
        <p:nvSpPr>
          <p:cNvPr id="238" name="Google Shape;238;g32d48ce5532_1_36"/>
          <p:cNvSpPr txBox="1"/>
          <p:nvPr/>
        </p:nvSpPr>
        <p:spPr>
          <a:xfrm>
            <a:off x="474387" y="211382"/>
            <a:ext cx="108588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a:solidFill>
                  <a:schemeClr val="dk1"/>
                </a:solidFill>
                <a:latin typeface="Times New Roman"/>
                <a:ea typeface="Times New Roman"/>
                <a:cs typeface="Times New Roman"/>
                <a:sym typeface="Times New Roman"/>
              </a:rPr>
              <a:t>Solution </a:t>
            </a:r>
            <a:r>
              <a:rPr b="1" lang="en-US" sz="2800">
                <a:solidFill>
                  <a:schemeClr val="dk1"/>
                </a:solidFill>
                <a:latin typeface="Times New Roman"/>
                <a:ea typeface="Times New Roman"/>
                <a:cs typeface="Times New Roman"/>
                <a:sym typeface="Times New Roman"/>
              </a:rPr>
              <a:t>Scope and Effectiveness</a:t>
            </a:r>
            <a:endParaRPr/>
          </a:p>
        </p:txBody>
      </p:sp>
      <p:pic>
        <p:nvPicPr>
          <p:cNvPr id="239" name="Google Shape;239;g32d48ce5532_1_36"/>
          <p:cNvPicPr preferRelativeResize="0"/>
          <p:nvPr/>
        </p:nvPicPr>
        <p:blipFill>
          <a:blip r:embed="rId3">
            <a:alphaModFix/>
          </a:blip>
          <a:stretch>
            <a:fillRect/>
          </a:stretch>
        </p:blipFill>
        <p:spPr>
          <a:xfrm>
            <a:off x="2185575" y="2008475"/>
            <a:ext cx="7436409" cy="4372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TCC">
      <a:dk1>
        <a:srgbClr val="0E5447"/>
      </a:dk1>
      <a:lt1>
        <a:srgbClr val="FFFFFF"/>
      </a:lt1>
      <a:dk2>
        <a:srgbClr val="F5EAD9"/>
      </a:dk2>
      <a:lt2>
        <a:srgbClr val="FBF9F3"/>
      </a:lt2>
      <a:accent1>
        <a:srgbClr val="0E5447"/>
      </a:accent1>
      <a:accent2>
        <a:srgbClr val="F5EAD9"/>
      </a:accent2>
      <a:accent3>
        <a:srgbClr val="FF7540"/>
      </a:accent3>
      <a:accent4>
        <a:srgbClr val="FFA700"/>
      </a:accent4>
      <a:accent5>
        <a:srgbClr val="F6C544"/>
      </a:accent5>
      <a:accent6>
        <a:srgbClr val="B8E0D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2025-02-04T13:05:55Z</dcterms:created>
  <dc:creator>Ghosh, Ranjana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0x010100C511F91C0216FC43B39B2D1788EB71F2</vt:lpwstr>
  </property>
  <property fmtid="{D5CDD505-2E9C-101B-9397-08002B2CF9AE}" pid="3" name="MediaServiceImageTags">
    <vt:lpwstr/>
  </property>
  <property fmtid="{D5CDD505-2E9C-101B-9397-08002B2CF9AE}" pid="4" name="MSIP_Label_242c581c-cd59-41e0-bc87-8ec6be11c54e_Enabled">
    <vt:lpwstr>true</vt:lpwstr>
  </property>
  <property fmtid="{D5CDD505-2E9C-101B-9397-08002B2CF9AE}" pid="5" name="MSIP_Label_242c581c-cd59-41e0-bc87-8ec6be11c54e_SetDate">
    <vt:lpwstr>2025-02-04T13:07:49Z</vt:lpwstr>
  </property>
  <property fmtid="{D5CDD505-2E9C-101B-9397-08002B2CF9AE}" pid="6" name="MSIP_Label_242c581c-cd59-41e0-bc87-8ec6be11c54e_Method">
    <vt:lpwstr>Privileged</vt:lpwstr>
  </property>
  <property fmtid="{D5CDD505-2E9C-101B-9397-08002B2CF9AE}" pid="7" name="MSIP_Label_242c581c-cd59-41e0-bc87-8ec6be11c54e_Name">
    <vt:lpwstr>242c581c-cd59-41e0-bc87-8ec6be11c54e</vt:lpwstr>
  </property>
  <property fmtid="{D5CDD505-2E9C-101B-9397-08002B2CF9AE}" pid="8" name="MSIP_Label_242c581c-cd59-41e0-bc87-8ec6be11c54e_SiteId">
    <vt:lpwstr>0465519d-7f55-4d47-998b-55e2a86f04a8</vt:lpwstr>
  </property>
  <property fmtid="{D5CDD505-2E9C-101B-9397-08002B2CF9AE}" pid="9" name="MSIP_Label_242c581c-cd59-41e0-bc87-8ec6be11c54e_ActionId">
    <vt:lpwstr>354744ea-9591-4764-89bd-659f8463d123</vt:lpwstr>
  </property>
  <property fmtid="{D5CDD505-2E9C-101B-9397-08002B2CF9AE}" pid="10" name="MSIP_Label_242c581c-cd59-41e0-bc87-8ec6be11c54e_ContentBits">
    <vt:lpwstr>2</vt:lpwstr>
  </property>
  <property fmtid="{D5CDD505-2E9C-101B-9397-08002B2CF9AE}" pid="11" name="ClassificationContentMarkingFooterLocations">
    <vt:lpwstr>Office Theme:6</vt:lpwstr>
  </property>
  <property fmtid="{D5CDD505-2E9C-101B-9397-08002B2CF9AE}" pid="12" name="ClassificationContentMarkingFooterText">
    <vt:lpwstr>DTCC Public (White)</vt:lpwstr>
  </property>
</Properties>
</file>